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7" r:id="rId1"/>
  </p:sldMasterIdLst>
  <p:notesMasterIdLst>
    <p:notesMasterId r:id="rId21"/>
  </p:notesMasterIdLst>
  <p:handoutMasterIdLst>
    <p:handoutMasterId r:id="rId22"/>
  </p:handoutMasterIdLst>
  <p:sldIdLst>
    <p:sldId id="256" r:id="rId2"/>
    <p:sldId id="280" r:id="rId3"/>
    <p:sldId id="257" r:id="rId4"/>
    <p:sldId id="275" r:id="rId5"/>
    <p:sldId id="283" r:id="rId6"/>
    <p:sldId id="260" r:id="rId7"/>
    <p:sldId id="269" r:id="rId8"/>
    <p:sldId id="271" r:id="rId9"/>
    <p:sldId id="281" r:id="rId10"/>
    <p:sldId id="262" r:id="rId11"/>
    <p:sldId id="263" r:id="rId12"/>
    <p:sldId id="265" r:id="rId13"/>
    <p:sldId id="284" r:id="rId14"/>
    <p:sldId id="291" r:id="rId15"/>
    <p:sldId id="296" r:id="rId16"/>
    <p:sldId id="292" r:id="rId17"/>
    <p:sldId id="293" r:id="rId18"/>
    <p:sldId id="294" r:id="rId19"/>
    <p:sldId id="295" r:id="rId20"/>
  </p:sldIdLst>
  <p:sldSz cx="9737725" cy="7443788"/>
  <p:notesSz cx="7315200" cy="9601200"/>
  <p:defaultTextStyle>
    <a:defPPr>
      <a:defRPr lang="en-US"/>
    </a:defPPr>
    <a:lvl1pPr algn="ctr" rtl="0" eaLnBrk="0" fontAlgn="base" hangingPunct="0">
      <a:spcBef>
        <a:spcPct val="30000"/>
      </a:spcBef>
      <a:spcAft>
        <a:spcPct val="0"/>
      </a:spcAft>
      <a:defRPr sz="2000" kern="1200">
        <a:solidFill>
          <a:schemeClr val="tx1"/>
        </a:solidFill>
        <a:latin typeface="Arial" charset="0"/>
        <a:ea typeface="+mn-ea"/>
        <a:cs typeface="Arial" charset="0"/>
      </a:defRPr>
    </a:lvl1pPr>
    <a:lvl2pPr marL="457200" algn="ctr" rtl="0" eaLnBrk="0" fontAlgn="base" hangingPunct="0">
      <a:spcBef>
        <a:spcPct val="30000"/>
      </a:spcBef>
      <a:spcAft>
        <a:spcPct val="0"/>
      </a:spcAft>
      <a:defRPr sz="2000" kern="1200">
        <a:solidFill>
          <a:schemeClr val="tx1"/>
        </a:solidFill>
        <a:latin typeface="Arial" charset="0"/>
        <a:ea typeface="+mn-ea"/>
        <a:cs typeface="Arial" charset="0"/>
      </a:defRPr>
    </a:lvl2pPr>
    <a:lvl3pPr marL="914400" algn="ctr" rtl="0" eaLnBrk="0" fontAlgn="base" hangingPunct="0">
      <a:spcBef>
        <a:spcPct val="30000"/>
      </a:spcBef>
      <a:spcAft>
        <a:spcPct val="0"/>
      </a:spcAft>
      <a:defRPr sz="2000" kern="1200">
        <a:solidFill>
          <a:schemeClr val="tx1"/>
        </a:solidFill>
        <a:latin typeface="Arial" charset="0"/>
        <a:ea typeface="+mn-ea"/>
        <a:cs typeface="Arial" charset="0"/>
      </a:defRPr>
    </a:lvl3pPr>
    <a:lvl4pPr marL="1371600" algn="ctr" rtl="0" eaLnBrk="0" fontAlgn="base" hangingPunct="0">
      <a:spcBef>
        <a:spcPct val="30000"/>
      </a:spcBef>
      <a:spcAft>
        <a:spcPct val="0"/>
      </a:spcAft>
      <a:defRPr sz="2000" kern="1200">
        <a:solidFill>
          <a:schemeClr val="tx1"/>
        </a:solidFill>
        <a:latin typeface="Arial" charset="0"/>
        <a:ea typeface="+mn-ea"/>
        <a:cs typeface="Arial" charset="0"/>
      </a:defRPr>
    </a:lvl4pPr>
    <a:lvl5pPr marL="1828800" algn="ctr" rtl="0" eaLnBrk="0" fontAlgn="base" hangingPunct="0">
      <a:spcBef>
        <a:spcPct val="3000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000CC"/>
    <a:srgbClr val="DDDDDD"/>
    <a:srgbClr val="FFFF99"/>
    <a:srgbClr val="FF0000"/>
    <a:srgbClr val="FFFFE9"/>
    <a:srgbClr val="336600"/>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51422" autoAdjust="0"/>
  </p:normalViewPr>
  <p:slideViewPr>
    <p:cSldViewPr snapToGrid="0" showGuides="1">
      <p:cViewPr varScale="1">
        <p:scale>
          <a:sx n="46" d="100"/>
          <a:sy n="46" d="100"/>
        </p:scale>
        <p:origin x="-1662" y="-90"/>
      </p:cViewPr>
      <p:guideLst>
        <p:guide orient="horz" pos="2362"/>
        <p:guide pos="3072"/>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5" d="100"/>
          <a:sy n="75" d="100"/>
        </p:scale>
        <p:origin x="-1824" y="-90"/>
      </p:cViewPr>
      <p:guideLst>
        <p:guide orient="horz" pos="3023"/>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2" y="9122452"/>
            <a:ext cx="3170582" cy="478748"/>
          </a:xfrm>
          <a:prstGeom prst="rect">
            <a:avLst/>
          </a:prstGeom>
          <a:noFill/>
          <a:ln w="9525">
            <a:noFill/>
            <a:miter lim="800000"/>
            <a:headEnd/>
            <a:tailEnd/>
          </a:ln>
          <a:effectLst/>
        </p:spPr>
        <p:txBody>
          <a:bodyPr lIns="19995" tIns="0" rIns="19995" bIns="0" anchor="b"/>
          <a:lstStyle/>
          <a:p>
            <a:pPr algn="l" defTabSz="995701">
              <a:spcBef>
                <a:spcPct val="0"/>
              </a:spcBef>
              <a:defRPr/>
            </a:pPr>
            <a:r>
              <a:rPr lang="en-US" sz="1000" i="1" dirty="0">
                <a:latin typeface="Times New Roman" pitchFamily="18" charset="0"/>
                <a:cs typeface="+mn-cs"/>
              </a:rPr>
              <a:t>Copyright 2008 Wyatt Technology Corporation                  All Rights Reserved</a:t>
            </a:r>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2" y="-1640"/>
            <a:ext cx="3170582" cy="480388"/>
          </a:xfrm>
          <a:prstGeom prst="rect">
            <a:avLst/>
          </a:prstGeom>
          <a:noFill/>
          <a:ln w="9525">
            <a:noFill/>
            <a:miter lim="800000"/>
            <a:headEnd/>
            <a:tailEnd/>
          </a:ln>
          <a:effectLst/>
        </p:spPr>
        <p:txBody>
          <a:bodyPr vert="horz" wrap="square" lIns="19995" tIns="0" rIns="19995" bIns="0" numCol="1" anchor="t" anchorCtr="0" compatLnSpc="1">
            <a:prstTxWarp prst="textNoShape">
              <a:avLst/>
            </a:prstTxWarp>
          </a:bodyPr>
          <a:lstStyle>
            <a:lvl1pPr algn="l" defTabSz="995701">
              <a:spcBef>
                <a:spcPct val="0"/>
              </a:spcBef>
              <a:defRPr sz="1000" i="1" smtClean="0">
                <a:latin typeface="Times New Roman" pitchFamily="18" charset="0"/>
                <a:cs typeface="+mn-cs"/>
              </a:defRPr>
            </a:lvl1pPr>
          </a:lstStyle>
          <a:p>
            <a:pPr>
              <a:defRPr/>
            </a:pPr>
            <a:endParaRPr lang="en-US" dirty="0"/>
          </a:p>
        </p:txBody>
      </p:sp>
      <p:sp>
        <p:nvSpPr>
          <p:cNvPr id="2051" name="Rectangle 3"/>
          <p:cNvSpPr>
            <a:spLocks noGrp="1" noChangeArrowheads="1"/>
          </p:cNvSpPr>
          <p:nvPr>
            <p:ph type="dt" idx="1"/>
          </p:nvPr>
        </p:nvSpPr>
        <p:spPr bwMode="auto">
          <a:xfrm>
            <a:off x="4144618" y="-1640"/>
            <a:ext cx="3170582" cy="480388"/>
          </a:xfrm>
          <a:prstGeom prst="rect">
            <a:avLst/>
          </a:prstGeom>
          <a:noFill/>
          <a:ln w="9525">
            <a:noFill/>
            <a:miter lim="800000"/>
            <a:headEnd/>
            <a:tailEnd/>
          </a:ln>
          <a:effectLst/>
        </p:spPr>
        <p:txBody>
          <a:bodyPr vert="horz" wrap="square" lIns="19995" tIns="0" rIns="19995" bIns="0" numCol="1" anchor="t" anchorCtr="0" compatLnSpc="1">
            <a:prstTxWarp prst="textNoShape">
              <a:avLst/>
            </a:prstTxWarp>
          </a:bodyPr>
          <a:lstStyle>
            <a:lvl1pPr algn="r" defTabSz="995701">
              <a:spcBef>
                <a:spcPct val="0"/>
              </a:spcBef>
              <a:defRPr sz="1000" i="1" smtClean="0">
                <a:latin typeface="Times New Roman" pitchFamily="18" charset="0"/>
                <a:cs typeface="+mn-cs"/>
              </a:defRPr>
            </a:lvl1pPr>
          </a:lstStyle>
          <a:p>
            <a:pPr>
              <a:defRPr/>
            </a:pPr>
            <a:endParaRPr lang="en-US" dirty="0"/>
          </a:p>
        </p:txBody>
      </p:sp>
      <p:sp>
        <p:nvSpPr>
          <p:cNvPr id="23556" name="Rectangle 4"/>
          <p:cNvSpPr>
            <a:spLocks noGrp="1" noRot="1" noChangeAspect="1" noChangeArrowheads="1" noTextEdit="1"/>
          </p:cNvSpPr>
          <p:nvPr>
            <p:ph type="sldImg" idx="2"/>
          </p:nvPr>
        </p:nvSpPr>
        <p:spPr bwMode="auto">
          <a:xfrm>
            <a:off x="1314450" y="728663"/>
            <a:ext cx="4687888" cy="3584575"/>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75692" y="4559587"/>
            <a:ext cx="5363818" cy="4320212"/>
          </a:xfrm>
          <a:prstGeom prst="rect">
            <a:avLst/>
          </a:prstGeom>
          <a:noFill/>
          <a:ln w="9525">
            <a:noFill/>
            <a:miter lim="800000"/>
            <a:headEnd/>
            <a:tailEnd/>
          </a:ln>
          <a:effectLst/>
        </p:spPr>
        <p:txBody>
          <a:bodyPr vert="horz" wrap="square" lIns="98309" tIns="49988" rIns="98309" bIns="49988"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2055" name="Rectangle 7"/>
          <p:cNvSpPr>
            <a:spLocks noGrp="1" noChangeArrowheads="1"/>
          </p:cNvSpPr>
          <p:nvPr>
            <p:ph type="sldNum" sz="quarter" idx="5"/>
          </p:nvPr>
        </p:nvSpPr>
        <p:spPr bwMode="auto">
          <a:xfrm>
            <a:off x="4144618" y="9122452"/>
            <a:ext cx="3170582" cy="478748"/>
          </a:xfrm>
          <a:prstGeom prst="rect">
            <a:avLst/>
          </a:prstGeom>
        </p:spPr>
        <p:txBody>
          <a:bodyPr vert="horz" lIns="95747" tIns="47873" rIns="95747" bIns="47873" rtlCol="0" anchor="b"/>
          <a:lstStyle>
            <a:lvl1pPr algn="r" defTabSz="995701" rtl="0" eaLnBrk="0" fontAlgn="base" hangingPunct="0">
              <a:spcBef>
                <a:spcPct val="30000"/>
              </a:spcBef>
              <a:spcAft>
                <a:spcPct val="0"/>
              </a:spcAft>
              <a:defRPr lang="en-US" sz="900" kern="1200" smtClean="0">
                <a:solidFill>
                  <a:schemeClr val="tx1"/>
                </a:solidFill>
                <a:latin typeface="+mn-lt"/>
                <a:ea typeface="+mn-ea"/>
                <a:cs typeface="Arial" charset="0"/>
              </a:defRPr>
            </a:lvl1pPr>
          </a:lstStyle>
          <a:p>
            <a:pPr>
              <a:defRPr/>
            </a:pPr>
            <a:fld id="{11B0898C-7A26-4C55-A3B8-9E980AE7A892}" type="slidenum">
              <a:rPr lang="en-US" smtClean="0"/>
              <a:pPr>
                <a:defRPr/>
              </a:pPr>
              <a:t>‹#›</a:t>
            </a:fld>
            <a:endParaRPr lang="en-US" dirty="0"/>
          </a:p>
        </p:txBody>
      </p:sp>
      <p:sp>
        <p:nvSpPr>
          <p:cNvPr id="8" name="Footer Placeholder 7"/>
          <p:cNvSpPr>
            <a:spLocks noGrp="1"/>
          </p:cNvSpPr>
          <p:nvPr>
            <p:ph type="ftr" sz="quarter" idx="4"/>
          </p:nvPr>
        </p:nvSpPr>
        <p:spPr>
          <a:xfrm>
            <a:off x="0" y="9119173"/>
            <a:ext cx="3657600" cy="480388"/>
          </a:xfrm>
          <a:prstGeom prst="rect">
            <a:avLst/>
          </a:prstGeom>
        </p:spPr>
        <p:txBody>
          <a:bodyPr vert="horz" lIns="95747" tIns="47873" rIns="95747" bIns="47873" rtlCol="0" anchor="b"/>
          <a:lstStyle>
            <a:lvl1pPr algn="l">
              <a:defRPr sz="900">
                <a:latin typeface="+mn-lt"/>
              </a:defRPr>
            </a:lvl1pPr>
          </a:lstStyle>
          <a:p>
            <a:r>
              <a:rPr lang="en-US" dirty="0" smtClean="0"/>
              <a:t>© Wyatt Technology Corporation 2011 – All Rights Reserved</a:t>
            </a:r>
            <a:endParaRPr lang="en-US" dirty="0"/>
          </a:p>
        </p:txBody>
      </p:sp>
    </p:spTree>
  </p:cSld>
  <p:clrMap bg1="lt1" tx1="dk1" bg2="lt2" tx2="dk2" accent1="accent1" accent2="accent2" accent3="accent3" accent4="accent4" accent5="accent5" accent6="accent6" hlink="hlink" folHlink="folHlink"/>
  <p:hf hdr="0" dt="0"/>
  <p:notesStyle>
    <a:lvl1pPr algn="l" defTabSz="949325" rtl="0" eaLnBrk="0" fontAlgn="base" hangingPunct="0">
      <a:spcBef>
        <a:spcPct val="30000"/>
      </a:spcBef>
      <a:spcAft>
        <a:spcPct val="0"/>
      </a:spcAft>
      <a:defRPr sz="1100" kern="1200">
        <a:solidFill>
          <a:schemeClr val="tx1"/>
        </a:solidFill>
        <a:latin typeface="Calibri" pitchFamily="34" charset="0"/>
        <a:ea typeface="+mn-ea"/>
        <a:cs typeface="+mn-cs"/>
      </a:defRPr>
    </a:lvl1pPr>
    <a:lvl2pPr marL="465138" algn="l" defTabSz="949325" rtl="0" eaLnBrk="0" fontAlgn="base" hangingPunct="0">
      <a:spcBef>
        <a:spcPct val="30000"/>
      </a:spcBef>
      <a:spcAft>
        <a:spcPct val="0"/>
      </a:spcAft>
      <a:defRPr sz="1100" kern="1200">
        <a:solidFill>
          <a:schemeClr val="tx1"/>
        </a:solidFill>
        <a:latin typeface="Calibri" pitchFamily="34" charset="0"/>
        <a:ea typeface="+mn-ea"/>
        <a:cs typeface="+mn-cs"/>
      </a:defRPr>
    </a:lvl2pPr>
    <a:lvl3pPr marL="931863" algn="l" defTabSz="949325" rtl="0" eaLnBrk="0" fontAlgn="base" hangingPunct="0">
      <a:spcBef>
        <a:spcPct val="30000"/>
      </a:spcBef>
      <a:spcAft>
        <a:spcPct val="0"/>
      </a:spcAft>
      <a:defRPr sz="1000" kern="1200">
        <a:solidFill>
          <a:schemeClr val="tx1"/>
        </a:solidFill>
        <a:latin typeface="Calibri" pitchFamily="34" charset="0"/>
        <a:ea typeface="+mn-ea"/>
        <a:cs typeface="+mn-cs"/>
      </a:defRPr>
    </a:lvl3pPr>
    <a:lvl4pPr marL="1397000" algn="l" defTabSz="949325" rtl="0" eaLnBrk="0" fontAlgn="base" hangingPunct="0">
      <a:spcBef>
        <a:spcPct val="30000"/>
      </a:spcBef>
      <a:spcAft>
        <a:spcPct val="0"/>
      </a:spcAft>
      <a:defRPr sz="1000" kern="1200">
        <a:solidFill>
          <a:schemeClr val="tx1"/>
        </a:solidFill>
        <a:latin typeface="Calibri" pitchFamily="34" charset="0"/>
        <a:ea typeface="+mn-ea"/>
        <a:cs typeface="+mn-cs"/>
      </a:defRPr>
    </a:lvl4pPr>
    <a:lvl5pPr marL="1862138" algn="l" defTabSz="949325" rtl="0" eaLnBrk="0" fontAlgn="base" hangingPunct="0">
      <a:spcBef>
        <a:spcPct val="30000"/>
      </a:spcBef>
      <a:spcAft>
        <a:spcPct val="0"/>
      </a:spcAft>
      <a:defRPr sz="10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oleObject" Target="../embeddings/oleObject3.bin"/></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7"/>
          <p:cNvSpPr>
            <a:spLocks noGrp="1" noChangeArrowheads="1"/>
          </p:cNvSpPr>
          <p:nvPr>
            <p:ph type="sldNum" sz="quarter" idx="5"/>
          </p:nvPr>
        </p:nvSpPr>
        <p:spPr>
          <a:noFill/>
        </p:spPr>
        <p:txBody>
          <a:bodyPr/>
          <a:lstStyle/>
          <a:p>
            <a:fld id="{CB33398A-5720-43A4-8B54-394CD51447F1}" type="slidenum">
              <a:rPr lang="en-US">
                <a:cs typeface="Arial" charset="0"/>
              </a:rPr>
              <a:pPr/>
              <a:t>1</a:t>
            </a:fld>
            <a:endParaRPr lang="en-US" dirty="0">
              <a:cs typeface="Arial" charset="0"/>
            </a:endParaRPr>
          </a:p>
        </p:txBody>
      </p:sp>
      <p:sp>
        <p:nvSpPr>
          <p:cNvPr id="24580" name="Rectangle 2"/>
          <p:cNvSpPr>
            <a:spLocks noGrp="1" noRot="1" noChangeAspect="1" noChangeArrowheads="1" noTextEdit="1"/>
          </p:cNvSpPr>
          <p:nvPr>
            <p:ph type="sldImg"/>
          </p:nvPr>
        </p:nvSpPr>
        <p:spPr>
          <a:ln/>
        </p:spPr>
      </p:sp>
      <p:sp>
        <p:nvSpPr>
          <p:cNvPr id="24581" name="Rectangle 1030"/>
          <p:cNvSpPr>
            <a:spLocks noGrp="1" noChangeArrowheads="1"/>
          </p:cNvSpPr>
          <p:nvPr>
            <p:ph type="body" idx="1"/>
          </p:nvPr>
        </p:nvSpPr>
        <p:spPr>
          <a:noFill/>
          <a:ln/>
        </p:spPr>
        <p:txBody>
          <a:bodyPr/>
          <a:lstStyle/>
          <a:p>
            <a:r>
              <a:rPr lang="en-US" u="sng" dirty="0" smtClean="0"/>
              <a:t>Notes:  </a:t>
            </a:r>
          </a:p>
          <a:p>
            <a:r>
              <a:rPr lang="en-US" dirty="0" smtClean="0"/>
              <a:t>Additional information for each slide is presented in this section. </a:t>
            </a:r>
          </a:p>
          <a:p>
            <a:r>
              <a:rPr lang="en-US" dirty="0" smtClean="0"/>
              <a:t>Please feel free to use this space to take notes.</a:t>
            </a:r>
          </a:p>
          <a:p>
            <a:endParaRPr lang="en-US" dirty="0" smtClean="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7"/>
          <p:cNvSpPr>
            <a:spLocks noGrp="1" noChangeArrowheads="1"/>
          </p:cNvSpPr>
          <p:nvPr>
            <p:ph type="sldNum" sz="quarter" idx="5"/>
          </p:nvPr>
        </p:nvSpPr>
        <p:spPr>
          <a:noFill/>
        </p:spPr>
        <p:txBody>
          <a:bodyPr/>
          <a:lstStyle/>
          <a:p>
            <a:fld id="{A997C67F-5FE8-401C-987D-59D8E1FB921C}" type="slidenum">
              <a:rPr lang="en-US">
                <a:cs typeface="Arial" charset="0"/>
              </a:rPr>
              <a:pPr/>
              <a:t>10</a:t>
            </a:fld>
            <a:endParaRPr lang="en-US" dirty="0">
              <a:cs typeface="Arial" charset="0"/>
            </a:endParaRPr>
          </a:p>
        </p:txBody>
      </p:sp>
      <p:sp>
        <p:nvSpPr>
          <p:cNvPr id="33796"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noFill/>
          <a:ln/>
        </p:spPr>
        <p:txBody>
          <a:bodyPr/>
          <a:lstStyle/>
          <a:p>
            <a:pPr>
              <a:lnSpc>
                <a:spcPct val="90000"/>
              </a:lnSpc>
            </a:pPr>
            <a:r>
              <a:rPr lang="en-US" u="sng" dirty="0" smtClean="0"/>
              <a:t>Notes:</a:t>
            </a:r>
          </a:p>
          <a:p>
            <a:pPr marL="174539" indent="-174539">
              <a:buFont typeface="Arial" pitchFamily="34" charset="0"/>
              <a:buChar char="•"/>
            </a:pPr>
            <a:r>
              <a:rPr lang="en-US" dirty="0" smtClean="0"/>
              <a:t>The Optilab rEX can send digital data directly to ASTRA 5, and it automatically calculates the differential refractive index in a data slice.  All other RI detectors, including the Optilab DSP, output analog voltages (V).  ASTRA collects these voltages through one of the DAWN or miniDAWN light scattering detector’s auxiliary channels and uses the RI detector calibration constant to calculate the dRI value.</a:t>
            </a:r>
          </a:p>
          <a:p>
            <a:pPr marL="174539" indent="-174539">
              <a:buFont typeface="Arial" pitchFamily="34" charset="0"/>
              <a:buChar char="•"/>
            </a:pPr>
            <a:r>
              <a:rPr lang="en-US" dirty="0" smtClean="0"/>
              <a:t>The dRI calibration constant for the Optilab TrEX or rEX when collecting data in “digital” mode (using Ethernet connection) is different than an “analog” RI detector calibration constant.  For an Optilab TrEX or rEX, the dRI calibration constant in “digital” mode relates light beam movement to the dRI signal.  Its value is in RIU/pixel.  This approach allows the instrument’s dynamic range to exceed 21 bits of resolution when transmitting data to ASTRA digitally.  </a:t>
            </a:r>
          </a:p>
          <a:p>
            <a:pPr marL="174539" indent="-174539">
              <a:buFont typeface="Arial" pitchFamily="34" charset="0"/>
              <a:buChar char="•"/>
            </a:pPr>
            <a:r>
              <a:rPr lang="en-US" dirty="0" smtClean="0"/>
              <a:t>Collecting “analog” voltage data from the Optilab TrEX or rEX will reduce its overall range, and the calibration constant will reflect the RIU per volt ratio (</a:t>
            </a:r>
            <a:r>
              <a:rPr lang="en-US" i="1" dirty="0" smtClean="0"/>
              <a:t>i.e.</a:t>
            </a:r>
            <a:r>
              <a:rPr lang="en-US" dirty="0" smtClean="0"/>
              <a:t>, dn/dV).  Please see the Optilab rEX hardware manual for additional details.</a:t>
            </a:r>
          </a:p>
          <a:p>
            <a:pPr marL="174539" indent="-174539">
              <a:buFont typeface="Arial" pitchFamily="34" charset="0"/>
              <a:buChar char="•"/>
            </a:pPr>
            <a:r>
              <a:rPr lang="en-US" dirty="0" smtClean="0"/>
              <a:t>The calibration constant (RI</a:t>
            </a:r>
            <a:r>
              <a:rPr lang="en-US" baseline="-25000" dirty="0" smtClean="0"/>
              <a:t>cc</a:t>
            </a:r>
            <a:r>
              <a:rPr lang="en-US" dirty="0" smtClean="0"/>
              <a:t>) of either the Optilab TrEX or rEX, Optilab DSP, or any analog RI detector is an instrument constant, and is therefore independent of the solvent used for off-line or on-line measurements. The RI</a:t>
            </a:r>
            <a:r>
              <a:rPr lang="en-US" baseline="-25000" dirty="0" smtClean="0"/>
              <a:t>cc</a:t>
            </a:r>
            <a:r>
              <a:rPr lang="en-US" dirty="0" smtClean="0"/>
              <a:t> value measured using a series of NaCl in water solutions is applicable to any mobile phase used in later measurements, regardless of solvent.  No recalibration is required.</a:t>
            </a:r>
          </a:p>
          <a:p>
            <a:pPr>
              <a:lnSpc>
                <a:spcPct val="90000"/>
              </a:lnSpc>
            </a:pPr>
            <a:endParaRPr lang="en-US" dirty="0" smtClean="0"/>
          </a:p>
          <a:p>
            <a:endParaRPr lang="en-US" dirty="0" smtClean="0"/>
          </a:p>
          <a:p>
            <a:endParaRPr lang="en-US" dirty="0" smtClean="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p:spPr>
        <p:txBody>
          <a:bodyPr/>
          <a:lstStyle/>
          <a:p>
            <a:pPr eaLnBrk="1" hangingPunct="1">
              <a:lnSpc>
                <a:spcPct val="89000"/>
              </a:lnSpc>
            </a:pPr>
            <a:r>
              <a:rPr lang="en-US" u="sng" dirty="0" smtClean="0"/>
              <a:t>Notes:</a:t>
            </a:r>
          </a:p>
          <a:p>
            <a:pPr marL="174539" indent="-174539" eaLnBrk="1" hangingPunct="1">
              <a:buFont typeface="Arial" pitchFamily="34" charset="0"/>
              <a:buChar char="•"/>
              <a:tabLst>
                <a:tab pos="174539" algn="l"/>
              </a:tabLst>
            </a:pPr>
            <a:r>
              <a:rPr lang="en-US" dirty="0" smtClean="0"/>
              <a:t>As in </a:t>
            </a:r>
            <a:r>
              <a:rPr lang="en-US" i="1" dirty="0" smtClean="0"/>
              <a:t>dn/dc</a:t>
            </a:r>
            <a:r>
              <a:rPr lang="en-US" dirty="0" smtClean="0"/>
              <a:t> determinations, always inject pure solvent before and after all samples to draw a baseline</a:t>
            </a:r>
            <a:r>
              <a:rPr lang="en-US" dirty="0" smtClean="0"/>
              <a:t>.</a:t>
            </a:r>
            <a:endParaRPr lang="en-US" dirty="0" smtClean="0"/>
          </a:p>
          <a:p>
            <a:pPr marL="174539" indent="-174539" eaLnBrk="1" hangingPunct="1">
              <a:spcBef>
                <a:spcPts val="1200"/>
              </a:spcBef>
              <a:buFont typeface="Arial" pitchFamily="34" charset="0"/>
              <a:buChar char="•"/>
              <a:tabLst>
                <a:tab pos="174539" algn="l"/>
              </a:tabLst>
            </a:pPr>
            <a:r>
              <a:rPr lang="en-US" dirty="0" smtClean="0"/>
              <a:t>Determining the dRI and aRI calibration constants of an Optilab rEX :</a:t>
            </a:r>
          </a:p>
          <a:p>
            <a:pPr marL="666571" lvl="1" indent="-179525">
              <a:spcBef>
                <a:spcPts val="600"/>
              </a:spcBef>
              <a:spcAft>
                <a:spcPts val="0"/>
              </a:spcAft>
              <a:buFont typeface="Arial" pitchFamily="34" charset="0"/>
              <a:buChar char="•"/>
              <a:tabLst>
                <a:tab pos="538576" algn="l"/>
              </a:tabLst>
            </a:pPr>
            <a:r>
              <a:rPr lang="en-US" sz="1050" dirty="0" smtClean="0">
                <a:ea typeface="Times New Roman"/>
              </a:rPr>
              <a:t>ASTRA 6:  </a:t>
            </a:r>
            <a:r>
              <a:rPr lang="en-US" sz="1050" b="1" dirty="0" smtClean="0">
                <a:ea typeface="Times New Roman"/>
              </a:rPr>
              <a:t>File</a:t>
            </a:r>
            <a:r>
              <a:rPr lang="en-US" sz="1050" dirty="0" smtClean="0">
                <a:ea typeface="Times New Roman"/>
              </a:rPr>
              <a:t> </a:t>
            </a:r>
            <a:r>
              <a:rPr lang="en-US" sz="1050" dirty="0" smtClean="0">
                <a:ea typeface="Times New Roman"/>
                <a:sym typeface="Symbol"/>
              </a:rPr>
              <a:t> </a:t>
            </a:r>
            <a:r>
              <a:rPr lang="en-US" sz="1050" b="1" dirty="0" smtClean="0">
                <a:ea typeface="Times New Roman"/>
              </a:rPr>
              <a:t>New</a:t>
            </a:r>
            <a:r>
              <a:rPr lang="en-US" sz="1050" dirty="0" smtClean="0">
                <a:ea typeface="Times New Roman"/>
              </a:rPr>
              <a:t> </a:t>
            </a:r>
            <a:r>
              <a:rPr lang="en-US" sz="1050" b="1" dirty="0" smtClean="0">
                <a:ea typeface="Times New Roman"/>
                <a:sym typeface="Symbol"/>
              </a:rPr>
              <a:t> </a:t>
            </a:r>
            <a:r>
              <a:rPr lang="en-US" sz="1050" b="1" dirty="0" smtClean="0">
                <a:ea typeface="Times New Roman"/>
              </a:rPr>
              <a:t>Experiment from method </a:t>
            </a:r>
            <a:r>
              <a:rPr lang="en-US" sz="1050" dirty="0" smtClean="0">
                <a:ea typeface="Times New Roman"/>
                <a:sym typeface="Symbol"/>
              </a:rPr>
              <a:t> </a:t>
            </a:r>
            <a:r>
              <a:rPr lang="en-US" sz="1050" b="1" dirty="0" smtClean="0">
                <a:ea typeface="Times New Roman"/>
              </a:rPr>
              <a:t>System</a:t>
            </a:r>
            <a:r>
              <a:rPr lang="en-US" sz="1050" b="1" dirty="0" smtClean="0">
                <a:ea typeface="Times New Roman"/>
                <a:sym typeface="Symbol"/>
              </a:rPr>
              <a:t> </a:t>
            </a:r>
            <a:r>
              <a:rPr lang="en-US" sz="1050" b="1" dirty="0" smtClean="0">
                <a:ea typeface="Times New Roman"/>
              </a:rPr>
              <a:t>methods </a:t>
            </a:r>
            <a:r>
              <a:rPr lang="en-US" sz="1050" dirty="0" smtClean="0">
                <a:ea typeface="Times New Roman"/>
                <a:sym typeface="Symbol"/>
              </a:rPr>
              <a:t> </a:t>
            </a:r>
            <a:r>
              <a:rPr lang="en-US" sz="1050" b="1" dirty="0" smtClean="0">
                <a:ea typeface="Times New Roman"/>
                <a:sym typeface="Symbol"/>
              </a:rPr>
              <a:t>RI Measurement</a:t>
            </a:r>
            <a:r>
              <a:rPr lang="en-US" sz="1050" dirty="0" smtClean="0">
                <a:ea typeface="Times New Roman"/>
                <a:sym typeface="Symbol"/>
              </a:rPr>
              <a:t>  </a:t>
            </a:r>
            <a:r>
              <a:rPr lang="en-US" sz="1050" b="1" dirty="0" smtClean="0">
                <a:ea typeface="Times New Roman"/>
                <a:sym typeface="Symbol"/>
              </a:rPr>
              <a:t>RI calibration</a:t>
            </a:r>
            <a:r>
              <a:rPr lang="en-US" sz="1050" b="0" dirty="0" smtClean="0">
                <a:ea typeface="Times New Roman"/>
                <a:sym typeface="Symbol"/>
              </a:rPr>
              <a:t>. </a:t>
            </a:r>
            <a:r>
              <a:rPr lang="en-US" sz="1050" dirty="0" smtClean="0">
                <a:ea typeface="Times New Roman"/>
                <a:sym typeface="Symbol"/>
              </a:rPr>
              <a:t/>
            </a:r>
            <a:br>
              <a:rPr lang="en-US" sz="1050" dirty="0" smtClean="0">
                <a:ea typeface="Times New Roman"/>
                <a:sym typeface="Symbol"/>
              </a:rPr>
            </a:br>
            <a:r>
              <a:rPr lang="en-US" sz="1050" dirty="0" smtClean="0">
                <a:ea typeface="Times New Roman"/>
                <a:sym typeface="Symbol"/>
              </a:rPr>
              <a:t>After calibration, y</a:t>
            </a:r>
            <a:r>
              <a:rPr lang="en-US" sz="1050" b="0" dirty="0" smtClean="0">
                <a:ea typeface="Times New Roman"/>
                <a:sym typeface="Symbol"/>
              </a:rPr>
              <a:t>ou </a:t>
            </a:r>
            <a:r>
              <a:rPr lang="en-US" sz="1050" b="0" dirty="0" smtClean="0">
                <a:ea typeface="Times New Roman"/>
                <a:sym typeface="Symbol"/>
              </a:rPr>
              <a:t>can upload the new calibration constant to your instrument by clicking on the </a:t>
            </a:r>
            <a:r>
              <a:rPr lang="en-US" sz="1050" b="1" dirty="0" smtClean="0">
                <a:ea typeface="Times New Roman"/>
                <a:sym typeface="Symbol"/>
              </a:rPr>
              <a:t>Upload to Instrument </a:t>
            </a:r>
            <a:r>
              <a:rPr lang="en-US" sz="1050" b="0" dirty="0" smtClean="0">
                <a:ea typeface="Times New Roman"/>
                <a:sym typeface="Symbol"/>
              </a:rPr>
              <a:t>button in the </a:t>
            </a:r>
            <a:r>
              <a:rPr lang="en-US" sz="1050" b="0" i="1" dirty="0" smtClean="0">
                <a:ea typeface="Times New Roman"/>
                <a:sym typeface="Symbol"/>
              </a:rPr>
              <a:t>RI Calibration  </a:t>
            </a:r>
            <a:r>
              <a:rPr lang="en-US" sz="1050" b="0" i="0" dirty="0" smtClean="0">
                <a:ea typeface="Times New Roman"/>
                <a:sym typeface="Symbol"/>
              </a:rPr>
              <a:t>procedure</a:t>
            </a:r>
            <a:r>
              <a:rPr lang="en-US" sz="1050" b="0" dirty="0" smtClean="0">
                <a:ea typeface="Times New Roman"/>
                <a:sym typeface="Symbol"/>
              </a:rPr>
              <a:t>.</a:t>
            </a:r>
            <a:endParaRPr lang="en-US" sz="1050" b="0" dirty="0" smtClean="0">
              <a:ea typeface="Times New Roman"/>
            </a:endParaRPr>
          </a:p>
          <a:p>
            <a:pPr marL="666571" lvl="1" indent="-179525">
              <a:spcBef>
                <a:spcPts val="600"/>
              </a:spcBef>
              <a:spcAft>
                <a:spcPts val="0"/>
              </a:spcAft>
              <a:buFont typeface="Arial" pitchFamily="34" charset="0"/>
              <a:buChar char="•"/>
              <a:tabLst>
                <a:tab pos="538576" algn="l"/>
              </a:tabLst>
            </a:pPr>
            <a:r>
              <a:rPr lang="en-US" sz="1050" dirty="0" smtClean="0">
                <a:ea typeface="Times New Roman"/>
              </a:rPr>
              <a:t>ASTRA 5:  </a:t>
            </a:r>
            <a:r>
              <a:rPr lang="en-US" sz="1050" b="1" dirty="0" smtClean="0">
                <a:ea typeface="Times New Roman"/>
              </a:rPr>
              <a:t>File</a:t>
            </a:r>
            <a:r>
              <a:rPr lang="en-US" sz="1050" dirty="0" smtClean="0">
                <a:ea typeface="Times New Roman"/>
              </a:rPr>
              <a:t> </a:t>
            </a:r>
            <a:r>
              <a:rPr lang="en-US" sz="1050" dirty="0" smtClean="0">
                <a:ea typeface="Times New Roman"/>
                <a:sym typeface="Symbol"/>
              </a:rPr>
              <a:t> </a:t>
            </a:r>
            <a:r>
              <a:rPr lang="en-US" sz="1050" b="1" dirty="0" smtClean="0">
                <a:ea typeface="Times New Roman"/>
              </a:rPr>
              <a:t>New</a:t>
            </a:r>
            <a:r>
              <a:rPr lang="en-US" sz="1050" dirty="0" smtClean="0">
                <a:ea typeface="Times New Roman"/>
              </a:rPr>
              <a:t> </a:t>
            </a:r>
            <a:r>
              <a:rPr lang="en-US" sz="1050" dirty="0" smtClean="0">
                <a:ea typeface="Times New Roman"/>
                <a:sym typeface="Symbol"/>
              </a:rPr>
              <a:t> </a:t>
            </a:r>
            <a:r>
              <a:rPr lang="en-US" sz="1050" b="1" dirty="0" smtClean="0">
                <a:ea typeface="Times New Roman"/>
              </a:rPr>
              <a:t>Experiment from Template </a:t>
            </a:r>
            <a:r>
              <a:rPr lang="en-US" sz="1050" dirty="0" smtClean="0">
                <a:ea typeface="Times New Roman"/>
                <a:sym typeface="Symbol"/>
              </a:rPr>
              <a:t> </a:t>
            </a:r>
            <a:r>
              <a:rPr lang="en-US" sz="1050" b="1" dirty="0" smtClean="0">
                <a:ea typeface="Times New Roman"/>
              </a:rPr>
              <a:t>System</a:t>
            </a:r>
            <a:r>
              <a:rPr lang="en-US" sz="1050" b="1" dirty="0" smtClean="0">
                <a:ea typeface="Times New Roman"/>
                <a:sym typeface="Symbol"/>
              </a:rPr>
              <a:t> </a:t>
            </a:r>
            <a:r>
              <a:rPr lang="en-US" sz="1050" b="1" dirty="0" smtClean="0">
                <a:ea typeface="Times New Roman"/>
              </a:rPr>
              <a:t>Templates</a:t>
            </a:r>
            <a:r>
              <a:rPr lang="en-US" sz="1050" b="1" dirty="0" smtClean="0">
                <a:ea typeface="Times New Roman"/>
                <a:sym typeface="Symbol"/>
              </a:rPr>
              <a:t> </a:t>
            </a:r>
            <a:r>
              <a:rPr lang="en-US" sz="1050" dirty="0" smtClean="0">
                <a:ea typeface="Times New Roman"/>
                <a:sym typeface="Symbol"/>
              </a:rPr>
              <a:t> </a:t>
            </a:r>
            <a:r>
              <a:rPr lang="en-US" sz="1050" b="1" dirty="0" smtClean="0">
                <a:ea typeface="Times New Roman"/>
                <a:sym typeface="Symbol"/>
              </a:rPr>
              <a:t>RI Measurement </a:t>
            </a:r>
            <a:r>
              <a:rPr lang="en-US" sz="1050" dirty="0" smtClean="0">
                <a:ea typeface="Times New Roman"/>
                <a:sym typeface="Symbol"/>
              </a:rPr>
              <a:t> </a:t>
            </a:r>
            <a:r>
              <a:rPr lang="en-US" sz="1050" b="1" dirty="0" smtClean="0">
                <a:ea typeface="Times New Roman"/>
                <a:sym typeface="Symbol"/>
              </a:rPr>
              <a:t>RI calibration</a:t>
            </a:r>
          </a:p>
          <a:p>
            <a:pPr marL="666571" lvl="1" indent="-179525">
              <a:spcBef>
                <a:spcPts val="0"/>
              </a:spcBef>
              <a:spcAft>
                <a:spcPts val="0"/>
              </a:spcAft>
              <a:buFont typeface="Arial" pitchFamily="34" charset="0"/>
              <a:buChar char="•"/>
              <a:tabLst>
                <a:tab pos="538576" algn="l"/>
              </a:tabLst>
            </a:pPr>
            <a:endParaRPr lang="en-US" sz="1050" b="1" dirty="0" smtClean="0"/>
          </a:p>
          <a:p>
            <a:pPr marL="174539" lvl="1" indent="-174539" eaLnBrk="1" hangingPunct="1">
              <a:buFont typeface="Arial" pitchFamily="34" charset="0"/>
              <a:buChar char="•"/>
              <a:tabLst>
                <a:tab pos="174539" algn="l"/>
              </a:tabLst>
            </a:pPr>
            <a:r>
              <a:rPr lang="en-US" dirty="0" smtClean="0"/>
              <a:t>Measuring an analog RI detector calibration constant will require the use of a light scattering detector that can capture the analog voltage output from an analog RI detector through an aux channel and convert it to digital information with its built-in analog-to-digital converter. </a:t>
            </a:r>
          </a:p>
          <a:p>
            <a:pPr marL="641264" lvl="2" indent="-174539" eaLnBrk="1" hangingPunct="1">
              <a:buFont typeface="Arial" pitchFamily="34" charset="0"/>
              <a:buChar char="•"/>
              <a:tabLst>
                <a:tab pos="174539" algn="l"/>
              </a:tabLst>
            </a:pPr>
            <a:r>
              <a:rPr lang="en-US" sz="1050" dirty="0" smtClean="0"/>
              <a:t>ASTRA 6:  Apply the </a:t>
            </a:r>
            <a:r>
              <a:rPr lang="en-US" sz="1050" b="1" dirty="0" smtClean="0"/>
              <a:t>RI calibration </a:t>
            </a:r>
            <a:r>
              <a:rPr lang="en-US" sz="1050" dirty="0" smtClean="0"/>
              <a:t>method in </a:t>
            </a:r>
            <a:r>
              <a:rPr lang="en-US" sz="1050" b="1" dirty="0" smtClean="0">
                <a:ea typeface="Times New Roman"/>
              </a:rPr>
              <a:t>System</a:t>
            </a:r>
            <a:r>
              <a:rPr lang="en-US" sz="1050" b="1" dirty="0" smtClean="0">
                <a:ea typeface="Times New Roman"/>
                <a:sym typeface="Symbol"/>
              </a:rPr>
              <a:t> </a:t>
            </a:r>
            <a:r>
              <a:rPr lang="en-US" sz="1050" b="1" dirty="0" smtClean="0">
                <a:ea typeface="Times New Roman"/>
              </a:rPr>
              <a:t>methods </a:t>
            </a:r>
            <a:r>
              <a:rPr lang="en-US" sz="1050" dirty="0" smtClean="0">
                <a:ea typeface="Times New Roman"/>
                <a:sym typeface="Symbol"/>
              </a:rPr>
              <a:t> </a:t>
            </a:r>
            <a:r>
              <a:rPr lang="en-US" sz="1050" b="1" dirty="0" smtClean="0">
                <a:ea typeface="Times New Roman"/>
                <a:sym typeface="Symbol"/>
              </a:rPr>
              <a:t>RI Measurement</a:t>
            </a:r>
            <a:r>
              <a:rPr lang="en-US" sz="1050" b="1" dirty="0" smtClean="0"/>
              <a:t> </a:t>
            </a:r>
            <a:r>
              <a:rPr lang="en-US" sz="1050" dirty="0" smtClean="0"/>
              <a:t>to your  default method.</a:t>
            </a:r>
          </a:p>
          <a:p>
            <a:pPr marL="641264" lvl="2" indent="-174539" eaLnBrk="1" hangingPunct="1">
              <a:buFont typeface="Arial" pitchFamily="34" charset="0"/>
              <a:buChar char="•"/>
              <a:tabLst>
                <a:tab pos="174539" algn="l"/>
              </a:tabLst>
            </a:pPr>
            <a:r>
              <a:rPr lang="en-US" sz="1050" dirty="0" smtClean="0"/>
              <a:t>ASTRA 5:  Replace the configuration in the template above with:  </a:t>
            </a:r>
            <a:r>
              <a:rPr lang="en-US" sz="1050" b="1" dirty="0" smtClean="0">
                <a:ea typeface="Times New Roman"/>
              </a:rPr>
              <a:t>Example Configurations</a:t>
            </a:r>
            <a:r>
              <a:rPr lang="en-US" sz="1050" dirty="0" smtClean="0">
                <a:ea typeface="Times New Roman"/>
              </a:rPr>
              <a:t> </a:t>
            </a:r>
            <a:r>
              <a:rPr lang="en-US" sz="1050" dirty="0" smtClean="0">
                <a:ea typeface="Times New Roman"/>
                <a:sym typeface="Symbol"/>
              </a:rPr>
              <a:t> </a:t>
            </a:r>
            <a:r>
              <a:rPr lang="en-US" sz="1050" b="1" dirty="0" smtClean="0">
                <a:ea typeface="Times New Roman"/>
              </a:rPr>
              <a:t>RI Measurement </a:t>
            </a:r>
            <a:r>
              <a:rPr lang="en-US" sz="1050" dirty="0" smtClean="0">
                <a:ea typeface="Times New Roman"/>
                <a:sym typeface="Symbol"/>
              </a:rPr>
              <a:t> </a:t>
            </a:r>
            <a:r>
              <a:rPr lang="en-US" sz="1050" b="1" dirty="0" smtClean="0">
                <a:ea typeface="Times New Roman"/>
              </a:rPr>
              <a:t>generic RI</a:t>
            </a:r>
            <a:r>
              <a:rPr lang="en-US" sz="1050" dirty="0" smtClean="0">
                <a:ea typeface="Times New Roman"/>
                <a:sym typeface="Symbol"/>
              </a:rPr>
              <a:t> </a:t>
            </a:r>
            <a:r>
              <a:rPr lang="en-US" sz="1050" dirty="0" smtClean="0">
                <a:ea typeface="Times New Roman"/>
              </a:rPr>
              <a:t>{</a:t>
            </a:r>
            <a:r>
              <a:rPr lang="en-US" sz="1050" b="1" dirty="0" smtClean="0">
                <a:ea typeface="Times New Roman"/>
              </a:rPr>
              <a:t>your MALS detector</a:t>
            </a:r>
            <a:r>
              <a:rPr lang="en-US" sz="1050" dirty="0" smtClean="0">
                <a:ea typeface="Times New Roman"/>
              </a:rPr>
              <a:t>}</a:t>
            </a:r>
            <a:r>
              <a:rPr lang="en-US" sz="1050" dirty="0" smtClean="0">
                <a:ea typeface="Times New Roman"/>
                <a:sym typeface="Symbol"/>
              </a:rPr>
              <a:t>  </a:t>
            </a:r>
            <a:r>
              <a:rPr lang="en-US" sz="1050" b="1" dirty="0" smtClean="0">
                <a:ea typeface="Times New Roman"/>
                <a:sym typeface="Symbol"/>
              </a:rPr>
              <a:t>LS batch</a:t>
            </a:r>
            <a:endParaRPr lang="en-US" sz="1050" b="1" dirty="0" smtClean="0"/>
          </a:p>
          <a:p>
            <a:pPr marL="174539" indent="-174539">
              <a:buFont typeface="Arial" pitchFamily="34" charset="0"/>
              <a:buChar char="•"/>
              <a:tabLst>
                <a:tab pos="174539" algn="l"/>
              </a:tabLst>
            </a:pPr>
            <a:endParaRPr lang="en-US" sz="1200" dirty="0" smtClean="0"/>
          </a:p>
        </p:txBody>
      </p:sp>
      <p:sp>
        <p:nvSpPr>
          <p:cNvPr id="4" name="Footer Placeholder 3"/>
          <p:cNvSpPr>
            <a:spLocks noGrp="1"/>
          </p:cNvSpPr>
          <p:nvPr>
            <p:ph type="ftr" sz="quarter" idx="10"/>
          </p:nvPr>
        </p:nvSpPr>
        <p:spPr/>
        <p:txBody>
          <a:bodyPr/>
          <a:lstStyle/>
          <a:p>
            <a:r>
              <a:rPr lang="en-US" dirty="0" smtClean="0"/>
              <a:t>© Wyatt Technology Corporation 2011 – All Rights Reserved</a:t>
            </a:r>
            <a:endParaRPr lang="en-US" dirty="0"/>
          </a:p>
        </p:txBody>
      </p:sp>
      <p:sp>
        <p:nvSpPr>
          <p:cNvPr id="5" name="Slide Number Placeholder 4"/>
          <p:cNvSpPr>
            <a:spLocks noGrp="1"/>
          </p:cNvSpPr>
          <p:nvPr>
            <p:ph type="sldNum" sz="quarter" idx="11"/>
          </p:nvPr>
        </p:nvSpPr>
        <p:spPr/>
        <p:txBody>
          <a:bodyPr/>
          <a:lstStyle/>
          <a:p>
            <a:pPr>
              <a:defRPr/>
            </a:pPr>
            <a:fld id="{11B0898C-7A26-4C55-A3B8-9E980AE7A892}"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2"/>
          <p:cNvSpPr>
            <a:spLocks noGrp="1" noRot="1" noChangeAspect="1" noChangeArrowheads="1" noTextEdit="1"/>
          </p:cNvSpPr>
          <p:nvPr>
            <p:ph type="sldImg"/>
          </p:nvPr>
        </p:nvSpPr>
        <p:spPr>
          <a:ln/>
        </p:spPr>
      </p:sp>
      <p:sp>
        <p:nvSpPr>
          <p:cNvPr id="35845" name="Rectangle 3"/>
          <p:cNvSpPr>
            <a:spLocks noGrp="1" noChangeArrowheads="1"/>
          </p:cNvSpPr>
          <p:nvPr>
            <p:ph type="body" idx="1"/>
          </p:nvPr>
        </p:nvSpPr>
        <p:spPr>
          <a:noFill/>
          <a:ln/>
        </p:spPr>
        <p:txBody>
          <a:bodyPr/>
          <a:lstStyle/>
          <a:p>
            <a:pPr>
              <a:lnSpc>
                <a:spcPct val="80000"/>
              </a:lnSpc>
            </a:pPr>
            <a:r>
              <a:rPr lang="en-US" u="sng" dirty="0" smtClean="0"/>
              <a:t>Notes:</a:t>
            </a:r>
          </a:p>
          <a:p>
            <a:pPr marL="174539" indent="-174539">
              <a:buFont typeface="Arial" pitchFamily="34" charset="0"/>
              <a:buChar char="•"/>
            </a:pPr>
            <a:r>
              <a:rPr lang="en-US" dirty="0" smtClean="0"/>
              <a:t>Standard solutions were passed through an analog RI detector, using an HPLC pump at 0.6 mL/min (no columns in the system) and a manual injection valve with a 1.0 mL sample loop.</a:t>
            </a:r>
          </a:p>
          <a:p>
            <a:pPr marL="174539" indent="-174539">
              <a:buFont typeface="Arial" pitchFamily="34" charset="0"/>
              <a:buChar char="•"/>
            </a:pPr>
            <a:r>
              <a:rPr lang="en-US" dirty="0" smtClean="0"/>
              <a:t>Samples can also be passed through the RI detector using syringes and a syringe pump. (Avoid air bubbles)  An HPLC pump and autosampler can be used if the volume of the sample loop in the autosampler is sufficiently large to achieve a plateau voltage.  In general, a minimum of 0.5 mL is needed for this purpose.</a:t>
            </a:r>
          </a:p>
          <a:p>
            <a:pPr marL="174539" indent="-174539">
              <a:buFont typeface="Arial" pitchFamily="34" charset="0"/>
              <a:buChar char="•"/>
            </a:pPr>
            <a:r>
              <a:rPr lang="en-US" dirty="0" smtClean="0"/>
              <a:t>An example data file for a RI calibration with a generic RI can be found on your USB memory drive in </a:t>
            </a:r>
            <a:r>
              <a:rPr lang="en-US" i="1" dirty="0" smtClean="0"/>
              <a:t>LSU Training Binder\12 - Measuring dndc</a:t>
            </a:r>
            <a:r>
              <a:rPr lang="en-US" dirty="0" smtClean="0"/>
              <a:t>.</a:t>
            </a:r>
          </a:p>
          <a:p>
            <a:endParaRPr lang="en-US" dirty="0" smtClean="0"/>
          </a:p>
        </p:txBody>
      </p:sp>
      <p:sp>
        <p:nvSpPr>
          <p:cNvPr id="4" name="Footer Placeholder 3"/>
          <p:cNvSpPr>
            <a:spLocks noGrp="1"/>
          </p:cNvSpPr>
          <p:nvPr>
            <p:ph type="ftr" sz="quarter" idx="10"/>
          </p:nvPr>
        </p:nvSpPr>
        <p:spPr/>
        <p:txBody>
          <a:bodyPr/>
          <a:lstStyle/>
          <a:p>
            <a:r>
              <a:rPr lang="en-US" dirty="0" smtClean="0"/>
              <a:t>© Wyatt Technology Corporation 2011 – All Rights Reserved</a:t>
            </a:r>
            <a:endParaRPr lang="en-US" dirty="0"/>
          </a:p>
        </p:txBody>
      </p:sp>
      <p:sp>
        <p:nvSpPr>
          <p:cNvPr id="5" name="Slide Number Placeholder 4"/>
          <p:cNvSpPr>
            <a:spLocks noGrp="1"/>
          </p:cNvSpPr>
          <p:nvPr>
            <p:ph type="sldNum" sz="quarter" idx="11"/>
          </p:nvPr>
        </p:nvSpPr>
        <p:spPr/>
        <p:txBody>
          <a:bodyPr/>
          <a:lstStyle/>
          <a:p>
            <a:pPr>
              <a:defRPr/>
            </a:pPr>
            <a:fld id="{11B0898C-7A26-4C55-A3B8-9E980AE7A892}"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7"/>
          <p:cNvSpPr>
            <a:spLocks noGrp="1" noChangeArrowheads="1"/>
          </p:cNvSpPr>
          <p:nvPr>
            <p:ph type="sldNum" sz="quarter" idx="5"/>
          </p:nvPr>
        </p:nvSpPr>
        <p:spPr>
          <a:noFill/>
        </p:spPr>
        <p:txBody>
          <a:bodyPr/>
          <a:lstStyle/>
          <a:p>
            <a:fld id="{86F4A8CD-88E7-4956-AC45-D428EE19A105}" type="slidenum">
              <a:rPr lang="en-US">
                <a:cs typeface="Arial" charset="0"/>
              </a:rPr>
              <a:pPr/>
              <a:t>13</a:t>
            </a:fld>
            <a:endParaRPr lang="en-US" dirty="0">
              <a:cs typeface="Arial" charset="0"/>
            </a:endParaRPr>
          </a:p>
        </p:txBody>
      </p:sp>
      <p:sp>
        <p:nvSpPr>
          <p:cNvPr id="36868" name="Rectangle 2"/>
          <p:cNvSpPr>
            <a:spLocks noGrp="1" noRot="1" noChangeAspect="1" noChangeArrowheads="1" noTextEdit="1"/>
          </p:cNvSpPr>
          <p:nvPr>
            <p:ph type="sldImg"/>
          </p:nvPr>
        </p:nvSpPr>
        <p:spPr>
          <a:ln/>
        </p:spPr>
      </p:sp>
      <p:sp>
        <p:nvSpPr>
          <p:cNvPr id="4" name="Footer Placeholder 3"/>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7"/>
          <p:cNvSpPr>
            <a:spLocks noGrp="1" noChangeArrowheads="1"/>
          </p:cNvSpPr>
          <p:nvPr>
            <p:ph type="sldNum" sz="quarter" idx="5"/>
          </p:nvPr>
        </p:nvSpPr>
        <p:spPr/>
        <p:txBody>
          <a:bodyPr/>
          <a:lstStyle/>
          <a:p>
            <a:fld id="{BE8FD07F-1678-462D-8B4C-EAB490FF543D}" type="slidenum">
              <a:rPr lang="en-US" smtClean="0"/>
              <a:pPr/>
              <a:t>14</a:t>
            </a:fld>
            <a:endParaRPr lang="en-US" dirty="0"/>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noAutofit/>
          </a:bodyPr>
          <a:lstStyle/>
          <a:p>
            <a:r>
              <a:rPr lang="en-US" u="sng" dirty="0" smtClean="0">
                <a:latin typeface="+mn-lt"/>
              </a:rPr>
              <a:t>Notes:</a:t>
            </a:r>
          </a:p>
          <a:p>
            <a:pPr marL="179525" indent="-179525">
              <a:buFont typeface="Arial" pitchFamily="34" charset="0"/>
              <a:buChar char="•"/>
            </a:pPr>
            <a:r>
              <a:rPr lang="en-US" sz="1050" dirty="0" smtClean="0">
                <a:latin typeface="+mn-lt"/>
              </a:rPr>
              <a:t>ASTRA </a:t>
            </a:r>
            <a:r>
              <a:rPr lang="en-US" sz="1050" dirty="0" smtClean="0">
                <a:latin typeface="+mn-lt"/>
              </a:rPr>
              <a:t>6:  </a:t>
            </a:r>
          </a:p>
          <a:p>
            <a:pPr marL="403225" lvl="1" indent="-179388">
              <a:spcBef>
                <a:spcPts val="0"/>
              </a:spcBef>
              <a:buFont typeface="Arial" pitchFamily="34" charset="0"/>
              <a:buChar char="•"/>
            </a:pPr>
            <a:r>
              <a:rPr lang="en-US" sz="1000" b="1" dirty="0" smtClean="0">
                <a:latin typeface="+mn-lt"/>
              </a:rPr>
              <a:t>Configuration Wizard </a:t>
            </a:r>
            <a:r>
              <a:rPr lang="en-US" sz="1000" dirty="0" smtClean="0">
                <a:ea typeface="Times New Roman"/>
                <a:sym typeface="Symbol"/>
              </a:rPr>
              <a:t> </a:t>
            </a:r>
            <a:r>
              <a:rPr lang="en-US" sz="1000" b="1" dirty="0" smtClean="0">
                <a:ea typeface="Times New Roman"/>
                <a:sym typeface="Symbol"/>
              </a:rPr>
              <a:t>Batch</a:t>
            </a:r>
            <a:r>
              <a:rPr lang="en-US" sz="1000" dirty="0" smtClean="0">
                <a:ea typeface="Times New Roman"/>
                <a:sym typeface="Symbol"/>
              </a:rPr>
              <a:t>  </a:t>
            </a:r>
            <a:r>
              <a:rPr lang="en-US" sz="1000" b="1" dirty="0" smtClean="0">
                <a:ea typeface="Times New Roman"/>
                <a:sym typeface="Symbol"/>
              </a:rPr>
              <a:t>Select</a:t>
            </a:r>
            <a:r>
              <a:rPr lang="en-US" sz="1000" dirty="0" smtClean="0">
                <a:ea typeface="Times New Roman"/>
                <a:sym typeface="Symbol"/>
              </a:rPr>
              <a:t> your Refractometer (Optilab rEX/TrEX or generic)  </a:t>
            </a:r>
            <a:r>
              <a:rPr lang="en-US" sz="1000" b="1" dirty="0" smtClean="0">
                <a:ea typeface="Times New Roman"/>
                <a:sym typeface="Symbol"/>
              </a:rPr>
              <a:t>Name Configuration </a:t>
            </a:r>
            <a:r>
              <a:rPr lang="en-US" sz="1000" dirty="0" smtClean="0">
                <a:ea typeface="Times New Roman"/>
                <a:sym typeface="Symbol"/>
              </a:rPr>
              <a:t> </a:t>
            </a:r>
            <a:r>
              <a:rPr lang="en-US" sz="1000" b="1" dirty="0" smtClean="0">
                <a:ea typeface="Times New Roman"/>
                <a:sym typeface="Symbol"/>
              </a:rPr>
              <a:t>OK</a:t>
            </a:r>
            <a:r>
              <a:rPr lang="en-US" sz="1000" dirty="0" smtClean="0">
                <a:ea typeface="Times New Roman"/>
                <a:sym typeface="Symbol"/>
              </a:rPr>
              <a:t>. This configuration will determine dn/dc from your RI instrument</a:t>
            </a:r>
            <a:r>
              <a:rPr lang="en-US" sz="1000" dirty="0" smtClean="0">
                <a:ea typeface="Times New Roman"/>
                <a:sym typeface="Symbol"/>
              </a:rPr>
              <a:t>. Then select </a:t>
            </a:r>
            <a:r>
              <a:rPr lang="en-US" sz="1000" b="1" dirty="0" smtClean="0">
                <a:ea typeface="Times New Roman"/>
                <a:sym typeface="Symbol"/>
              </a:rPr>
              <a:t>File</a:t>
            </a:r>
            <a:r>
              <a:rPr lang="en-US" sz="1000" dirty="0" smtClean="0">
                <a:ea typeface="Times New Roman"/>
                <a:sym typeface="Symbol"/>
              </a:rPr>
              <a:t>  </a:t>
            </a:r>
            <a:r>
              <a:rPr lang="en-US" sz="1000" b="1" dirty="0" smtClean="0">
                <a:ea typeface="Times New Roman"/>
                <a:sym typeface="Symbol"/>
              </a:rPr>
              <a:t>New</a:t>
            </a:r>
            <a:r>
              <a:rPr lang="en-US" sz="1000" dirty="0" smtClean="0">
                <a:ea typeface="Times New Roman"/>
                <a:sym typeface="Symbol"/>
              </a:rPr>
              <a:t>  </a:t>
            </a:r>
            <a:r>
              <a:rPr lang="en-US" sz="1000" b="1" dirty="0" smtClean="0">
                <a:ea typeface="Times New Roman"/>
                <a:sym typeface="Symbol"/>
              </a:rPr>
              <a:t>Experiment from </a:t>
            </a:r>
            <a:r>
              <a:rPr lang="en-US" sz="1000" b="1" dirty="0" smtClean="0">
                <a:ea typeface="Times New Roman"/>
                <a:sym typeface="Symbol"/>
              </a:rPr>
              <a:t>Default</a:t>
            </a:r>
            <a:r>
              <a:rPr lang="en-US" sz="1000" dirty="0" smtClean="0">
                <a:ea typeface="Times New Roman"/>
                <a:sym typeface="Symbol"/>
              </a:rPr>
              <a:t>, select 30 min for the Collection Interval </a:t>
            </a:r>
            <a:r>
              <a:rPr lang="en-US" sz="1000" dirty="0" smtClean="0">
                <a:ea typeface="Times New Roman"/>
                <a:sym typeface="Symbol"/>
              </a:rPr>
              <a:t>and start the experiment.</a:t>
            </a:r>
            <a:endParaRPr lang="en-US" sz="1000" b="1" dirty="0" smtClean="0">
              <a:latin typeface="+mn-lt"/>
            </a:endParaRPr>
          </a:p>
          <a:p>
            <a:pPr marL="403225" lvl="1" indent="-179388">
              <a:spcBef>
                <a:spcPts val="0"/>
              </a:spcBef>
              <a:buFont typeface="Arial" pitchFamily="34" charset="0"/>
              <a:buChar char="•"/>
            </a:pPr>
            <a:r>
              <a:rPr lang="en-US" sz="1000" dirty="0" smtClean="0">
                <a:ea typeface="Times New Roman"/>
                <a:sym typeface="Symbol"/>
              </a:rPr>
              <a:t>Alternatively: </a:t>
            </a:r>
            <a:r>
              <a:rPr lang="en-US" sz="1000" b="1" dirty="0" smtClean="0">
                <a:ea typeface="Times New Roman"/>
              </a:rPr>
              <a:t>File</a:t>
            </a:r>
            <a:r>
              <a:rPr lang="en-US" sz="1000" dirty="0" smtClean="0">
                <a:ea typeface="Times New Roman"/>
              </a:rPr>
              <a:t> </a:t>
            </a:r>
            <a:r>
              <a:rPr lang="en-US" sz="1000" dirty="0" smtClean="0">
                <a:ea typeface="Times New Roman"/>
                <a:sym typeface="Symbol"/>
              </a:rPr>
              <a:t> </a:t>
            </a:r>
            <a:r>
              <a:rPr lang="en-US" sz="1000" b="1" dirty="0" smtClean="0">
                <a:ea typeface="Times New Roman"/>
              </a:rPr>
              <a:t>New</a:t>
            </a:r>
            <a:r>
              <a:rPr lang="en-US" sz="1000" dirty="0" smtClean="0">
                <a:ea typeface="Times New Roman"/>
              </a:rPr>
              <a:t> </a:t>
            </a:r>
            <a:r>
              <a:rPr lang="en-US" sz="1000" b="1" dirty="0" smtClean="0">
                <a:ea typeface="Times New Roman"/>
                <a:sym typeface="Symbol"/>
              </a:rPr>
              <a:t> </a:t>
            </a:r>
            <a:r>
              <a:rPr lang="en-US" sz="1000" b="1" dirty="0" smtClean="0">
                <a:ea typeface="Times New Roman"/>
              </a:rPr>
              <a:t>Experiment from method </a:t>
            </a:r>
            <a:r>
              <a:rPr lang="en-US" sz="1000" dirty="0" smtClean="0">
                <a:ea typeface="Times New Roman"/>
                <a:sym typeface="Symbol"/>
              </a:rPr>
              <a:t> </a:t>
            </a:r>
            <a:r>
              <a:rPr lang="en-US" sz="1000" b="1" dirty="0" smtClean="0">
                <a:ea typeface="Times New Roman"/>
              </a:rPr>
              <a:t>System</a:t>
            </a:r>
            <a:r>
              <a:rPr lang="en-US" sz="1000" b="1" dirty="0" smtClean="0">
                <a:ea typeface="Times New Roman"/>
                <a:sym typeface="Symbol"/>
              </a:rPr>
              <a:t> </a:t>
            </a:r>
            <a:r>
              <a:rPr lang="en-US" sz="1000" b="1" dirty="0" smtClean="0">
                <a:ea typeface="Times New Roman"/>
              </a:rPr>
              <a:t>methods </a:t>
            </a:r>
            <a:r>
              <a:rPr lang="en-US" sz="1000" dirty="0" smtClean="0">
                <a:ea typeface="Times New Roman"/>
                <a:sym typeface="Symbol"/>
              </a:rPr>
              <a:t> </a:t>
            </a:r>
            <a:r>
              <a:rPr lang="en-US" sz="1000" b="1" dirty="0" smtClean="0">
                <a:ea typeface="Times New Roman"/>
                <a:sym typeface="Symbol"/>
              </a:rPr>
              <a:t>RI Measurement</a:t>
            </a:r>
            <a:r>
              <a:rPr lang="en-US" sz="1000" dirty="0" smtClean="0">
                <a:ea typeface="Times New Roman"/>
                <a:sym typeface="Symbol"/>
              </a:rPr>
              <a:t>  </a:t>
            </a:r>
            <a:r>
              <a:rPr lang="en-US" sz="1000" b="1" dirty="0" smtClean="0">
                <a:ea typeface="Times New Roman"/>
                <a:sym typeface="Symbol"/>
              </a:rPr>
              <a:t>batch (determine dndc)</a:t>
            </a:r>
            <a:r>
              <a:rPr lang="en-US" sz="1000" dirty="0" smtClean="0">
                <a:ea typeface="Times New Roman"/>
                <a:sym typeface="Symbol"/>
              </a:rPr>
              <a:t>., set Collection Interval and start the experiment</a:t>
            </a:r>
            <a:endParaRPr lang="en-US" sz="1000" dirty="0" smtClean="0">
              <a:ea typeface="Times New Roman"/>
              <a:sym typeface="Symbol"/>
            </a:endParaRPr>
          </a:p>
          <a:p>
            <a:pPr marL="179525" indent="-179525">
              <a:buFont typeface="Arial" pitchFamily="34" charset="0"/>
              <a:buChar char="•"/>
            </a:pPr>
            <a:r>
              <a:rPr lang="en-US" sz="1050" dirty="0" smtClean="0">
                <a:latin typeface="+mn-lt"/>
              </a:rPr>
              <a:t>ASTRA </a:t>
            </a:r>
            <a:r>
              <a:rPr lang="en-US" sz="1050" dirty="0" smtClean="0">
                <a:latin typeface="+mn-lt"/>
              </a:rPr>
              <a:t>5:  Create a new Experiment from Template:</a:t>
            </a:r>
          </a:p>
          <a:p>
            <a:pPr marL="403225" lvl="1" indent="-179388">
              <a:spcBef>
                <a:spcPts val="0"/>
              </a:spcBef>
              <a:spcAft>
                <a:spcPts val="0"/>
              </a:spcAft>
              <a:buFont typeface="Arial" pitchFamily="34" charset="0"/>
              <a:buChar char="•"/>
              <a:tabLst>
                <a:tab pos="538576" algn="l"/>
              </a:tabLst>
            </a:pPr>
            <a:r>
              <a:rPr lang="en-US" sz="1000" b="1" dirty="0" smtClean="0">
                <a:latin typeface="+mn-lt"/>
                <a:ea typeface="Times New Roman"/>
              </a:rPr>
              <a:t>File </a:t>
            </a:r>
            <a:r>
              <a:rPr lang="en-US" sz="1000" dirty="0" smtClean="0">
                <a:latin typeface="+mn-lt"/>
                <a:ea typeface="Times New Roman"/>
                <a:sym typeface="Symbol"/>
              </a:rPr>
              <a:t></a:t>
            </a:r>
            <a:r>
              <a:rPr lang="en-US" sz="1000" b="1" dirty="0" smtClean="0">
                <a:latin typeface="+mn-lt"/>
                <a:ea typeface="Times New Roman"/>
                <a:sym typeface="Symbol"/>
              </a:rPr>
              <a:t> </a:t>
            </a:r>
            <a:r>
              <a:rPr lang="en-US" sz="1000" b="1" dirty="0" smtClean="0">
                <a:latin typeface="+mn-lt"/>
                <a:ea typeface="Times New Roman"/>
              </a:rPr>
              <a:t>New </a:t>
            </a:r>
            <a:r>
              <a:rPr lang="en-US" sz="1000" dirty="0" smtClean="0">
                <a:latin typeface="+mn-lt"/>
                <a:ea typeface="Times New Roman"/>
                <a:sym typeface="Symbol"/>
              </a:rPr>
              <a:t></a:t>
            </a:r>
            <a:r>
              <a:rPr lang="en-US" sz="1000" b="1" dirty="0" smtClean="0">
                <a:latin typeface="+mn-lt"/>
                <a:ea typeface="Times New Roman"/>
                <a:sym typeface="Symbol"/>
              </a:rPr>
              <a:t> </a:t>
            </a:r>
            <a:r>
              <a:rPr lang="en-US" sz="1000" b="1" dirty="0" smtClean="0">
                <a:latin typeface="+mn-lt"/>
                <a:ea typeface="Times New Roman"/>
              </a:rPr>
              <a:t>Experiment from Template</a:t>
            </a:r>
            <a:r>
              <a:rPr lang="en-US" sz="1000" dirty="0" smtClean="0">
                <a:latin typeface="+mn-lt"/>
                <a:ea typeface="Times New Roman"/>
                <a:sym typeface="Symbol"/>
              </a:rPr>
              <a:t></a:t>
            </a:r>
            <a:r>
              <a:rPr lang="en-US" sz="1000" b="1" dirty="0" smtClean="0">
                <a:latin typeface="+mn-lt"/>
                <a:ea typeface="Times New Roman"/>
                <a:sym typeface="Symbol"/>
              </a:rPr>
              <a:t> </a:t>
            </a:r>
            <a:r>
              <a:rPr lang="en-US" sz="1000" b="1" dirty="0" smtClean="0">
                <a:latin typeface="+mn-lt"/>
                <a:ea typeface="Times New Roman"/>
              </a:rPr>
              <a:t>System</a:t>
            </a:r>
            <a:r>
              <a:rPr lang="en-US" sz="1000" b="1" dirty="0" smtClean="0">
                <a:latin typeface="+mn-lt"/>
                <a:ea typeface="Times New Roman"/>
                <a:sym typeface="Symbol"/>
              </a:rPr>
              <a:t> </a:t>
            </a:r>
            <a:r>
              <a:rPr lang="en-US" sz="1000" b="1" dirty="0" smtClean="0">
                <a:latin typeface="+mn-lt"/>
                <a:ea typeface="Times New Roman"/>
              </a:rPr>
              <a:t>Templates</a:t>
            </a:r>
            <a:r>
              <a:rPr lang="en-US" sz="1000" b="1" dirty="0" smtClean="0">
                <a:latin typeface="+mn-lt"/>
                <a:ea typeface="Times New Roman"/>
                <a:sym typeface="Symbol"/>
              </a:rPr>
              <a:t> </a:t>
            </a:r>
            <a:r>
              <a:rPr lang="en-US" sz="1000" dirty="0" smtClean="0">
                <a:latin typeface="+mn-lt"/>
                <a:ea typeface="Times New Roman"/>
                <a:sym typeface="Symbol"/>
              </a:rPr>
              <a:t></a:t>
            </a:r>
            <a:r>
              <a:rPr lang="en-US" sz="1000" b="1" dirty="0" smtClean="0">
                <a:latin typeface="+mn-lt"/>
                <a:ea typeface="Times New Roman"/>
                <a:sym typeface="Symbol"/>
              </a:rPr>
              <a:t> RI Measurement </a:t>
            </a:r>
            <a:r>
              <a:rPr lang="en-US" sz="1000" dirty="0" smtClean="0">
                <a:latin typeface="+mn-lt"/>
                <a:ea typeface="Times New Roman"/>
                <a:sym typeface="Symbol"/>
              </a:rPr>
              <a:t></a:t>
            </a:r>
            <a:r>
              <a:rPr lang="en-US" sz="1000" b="1" dirty="0" smtClean="0">
                <a:latin typeface="+mn-lt"/>
                <a:ea typeface="Times New Roman"/>
                <a:sym typeface="Symbol"/>
              </a:rPr>
              <a:t> batch (d</a:t>
            </a:r>
            <a:r>
              <a:rPr lang="en-US" sz="1000" b="1" dirty="0" smtClean="0">
                <a:latin typeface="+mn-lt"/>
                <a:ea typeface="Times New Roman"/>
              </a:rPr>
              <a:t>etermine dndc)</a:t>
            </a:r>
          </a:p>
          <a:p>
            <a:pPr marL="403225" lvl="1" indent="-179388">
              <a:spcBef>
                <a:spcPts val="0"/>
              </a:spcBef>
              <a:spcAft>
                <a:spcPts val="0"/>
              </a:spcAft>
              <a:buFont typeface="Arial" pitchFamily="34" charset="0"/>
              <a:buChar char="•"/>
              <a:tabLst>
                <a:tab pos="538576" algn="l"/>
              </a:tabLst>
            </a:pPr>
            <a:r>
              <a:rPr lang="en-US" sz="1000" b="1" dirty="0" smtClean="0">
                <a:latin typeface="+mn-lt"/>
                <a:ea typeface="Times New Roman"/>
              </a:rPr>
              <a:t>Experiment</a:t>
            </a:r>
            <a:r>
              <a:rPr lang="en-US" sz="1000" dirty="0" smtClean="0">
                <a:latin typeface="+mn-lt"/>
                <a:ea typeface="Times New Roman"/>
              </a:rPr>
              <a:t> </a:t>
            </a:r>
            <a:r>
              <a:rPr lang="en-US" sz="1000" dirty="0" smtClean="0">
                <a:latin typeface="+mn-lt"/>
                <a:ea typeface="Times New Roman"/>
                <a:sym typeface="Symbol"/>
              </a:rPr>
              <a:t> </a:t>
            </a:r>
            <a:r>
              <a:rPr lang="en-US" sz="1000" b="1" dirty="0" smtClean="0">
                <a:latin typeface="+mn-lt"/>
                <a:ea typeface="Times New Roman"/>
                <a:sym typeface="Symbol"/>
              </a:rPr>
              <a:t>Configuration </a:t>
            </a:r>
          </a:p>
          <a:p>
            <a:pPr marL="1597025" lvl="2" indent="-179388">
              <a:spcBef>
                <a:spcPts val="0"/>
              </a:spcBef>
              <a:spcAft>
                <a:spcPts val="0"/>
              </a:spcAft>
              <a:tabLst>
                <a:tab pos="538576" algn="l"/>
              </a:tabLst>
            </a:pPr>
            <a:r>
              <a:rPr lang="en-US" dirty="0" smtClean="0">
                <a:latin typeface="+mn-lt"/>
                <a:ea typeface="Times New Roman"/>
                <a:sym typeface="Symbol"/>
              </a:rPr>
              <a:t> </a:t>
            </a:r>
            <a:r>
              <a:rPr lang="en-US" b="1" dirty="0" smtClean="0">
                <a:latin typeface="+mn-lt"/>
                <a:ea typeface="Times New Roman"/>
                <a:sym typeface="Symbol"/>
              </a:rPr>
              <a:t>Optilab rEX </a:t>
            </a:r>
            <a:r>
              <a:rPr lang="en-US" dirty="0" smtClean="0">
                <a:latin typeface="+mn-lt"/>
                <a:ea typeface="Times New Roman"/>
                <a:sym typeface="Symbol"/>
              </a:rPr>
              <a:t> </a:t>
            </a:r>
            <a:r>
              <a:rPr lang="en-US" b="1" dirty="0" smtClean="0">
                <a:latin typeface="+mn-lt"/>
                <a:ea typeface="Times New Roman"/>
                <a:sym typeface="Symbol"/>
              </a:rPr>
              <a:t>Select Physical Instrument</a:t>
            </a:r>
          </a:p>
          <a:p>
            <a:pPr marL="1597025" lvl="2" indent="-179388">
              <a:spcBef>
                <a:spcPts val="0"/>
              </a:spcBef>
              <a:spcAft>
                <a:spcPts val="0"/>
              </a:spcAft>
              <a:tabLst>
                <a:tab pos="538576" algn="l"/>
              </a:tabLst>
            </a:pPr>
            <a:r>
              <a:rPr lang="en-US" dirty="0" smtClean="0">
                <a:latin typeface="+mn-lt"/>
                <a:ea typeface="Times New Roman"/>
                <a:sym typeface="Symbol"/>
              </a:rPr>
              <a:t> </a:t>
            </a:r>
            <a:r>
              <a:rPr lang="en-US" b="1" dirty="0" smtClean="0">
                <a:latin typeface="+mn-lt"/>
                <a:ea typeface="Times New Roman"/>
                <a:sym typeface="Symbol"/>
              </a:rPr>
              <a:t>Solvent: water</a:t>
            </a:r>
          </a:p>
          <a:p>
            <a:pPr marL="403225" lvl="1" indent="-179388">
              <a:spcBef>
                <a:spcPts val="0"/>
              </a:spcBef>
              <a:spcAft>
                <a:spcPts val="0"/>
              </a:spcAft>
              <a:buFont typeface="Arial" pitchFamily="34" charset="0"/>
              <a:buChar char="•"/>
              <a:tabLst>
                <a:tab pos="538576" algn="l"/>
              </a:tabLst>
            </a:pPr>
            <a:r>
              <a:rPr lang="en-US" sz="1000" b="1" dirty="0" smtClean="0">
                <a:latin typeface="+mn-lt"/>
                <a:ea typeface="Times New Roman"/>
                <a:sym typeface="Symbol"/>
              </a:rPr>
              <a:t>Experiment</a:t>
            </a:r>
            <a:r>
              <a:rPr lang="en-US" sz="1000" dirty="0" smtClean="0">
                <a:latin typeface="+mn-lt"/>
                <a:ea typeface="Times New Roman"/>
                <a:sym typeface="Symbol"/>
              </a:rPr>
              <a:t>  </a:t>
            </a:r>
            <a:r>
              <a:rPr lang="en-US" sz="1000" b="1" dirty="0" smtClean="0">
                <a:latin typeface="+mn-lt"/>
                <a:ea typeface="Times New Roman"/>
                <a:sym typeface="Symbol"/>
              </a:rPr>
              <a:t>Procedures</a:t>
            </a:r>
            <a:r>
              <a:rPr lang="en-US" sz="1000" dirty="0" smtClean="0">
                <a:latin typeface="+mn-lt"/>
                <a:ea typeface="Times New Roman"/>
                <a:sym typeface="Symbol"/>
              </a:rPr>
              <a:t>  </a:t>
            </a:r>
            <a:r>
              <a:rPr lang="en-US" sz="1000" b="1" dirty="0" smtClean="0">
                <a:latin typeface="+mn-lt"/>
                <a:ea typeface="Times New Roman"/>
                <a:sym typeface="Symbol"/>
              </a:rPr>
              <a:t>Set Collection Interval </a:t>
            </a:r>
            <a:r>
              <a:rPr lang="en-US" sz="1000" dirty="0" smtClean="0">
                <a:latin typeface="+mn-lt"/>
                <a:ea typeface="Times New Roman"/>
                <a:sym typeface="Symbol"/>
              </a:rPr>
              <a:t>to </a:t>
            </a:r>
            <a:r>
              <a:rPr lang="en-US" sz="1000" b="1" dirty="0" smtClean="0">
                <a:latin typeface="+mn-lt"/>
                <a:ea typeface="Times New Roman"/>
                <a:sym typeface="Symbol"/>
              </a:rPr>
              <a:t>30 min </a:t>
            </a:r>
            <a:r>
              <a:rPr lang="en-US" sz="1000" dirty="0" smtClean="0">
                <a:latin typeface="+mn-lt"/>
                <a:ea typeface="Times New Roman"/>
                <a:sym typeface="Symbol"/>
              </a:rPr>
              <a:t>(use “Run Indefinitely”, if needed). Start the experiment.</a:t>
            </a:r>
          </a:p>
          <a:p>
            <a:pPr marL="179525" indent="-179525">
              <a:spcBef>
                <a:spcPts val="600"/>
              </a:spcBef>
              <a:spcAft>
                <a:spcPts val="0"/>
              </a:spcAft>
              <a:buFont typeface="Arial" pitchFamily="34" charset="0"/>
              <a:buChar char="•"/>
              <a:tabLst>
                <a:tab pos="538576" algn="l"/>
              </a:tabLst>
            </a:pPr>
            <a:r>
              <a:rPr lang="en-US" sz="1050" dirty="0" smtClean="0">
                <a:latin typeface="+mn-lt"/>
                <a:ea typeface="Times New Roman"/>
                <a:sym typeface="Symbol"/>
              </a:rPr>
              <a:t>Inject solvent for baseline, 5-6 different sample concentrations, solvent for baseline again;</a:t>
            </a:r>
          </a:p>
          <a:p>
            <a:pPr marL="179525" indent="-179525">
              <a:spcBef>
                <a:spcPts val="600"/>
              </a:spcBef>
              <a:spcAft>
                <a:spcPts val="0"/>
              </a:spcAft>
              <a:buFont typeface="Arial" pitchFamily="34" charset="0"/>
              <a:buChar char="•"/>
              <a:tabLst>
                <a:tab pos="538576" algn="l"/>
              </a:tabLst>
            </a:pPr>
            <a:r>
              <a:rPr lang="en-US" sz="1050" dirty="0" smtClean="0">
                <a:latin typeface="+mn-lt"/>
                <a:ea typeface="Times New Roman"/>
                <a:sym typeface="Symbol"/>
              </a:rPr>
              <a:t>When finished: </a:t>
            </a:r>
          </a:p>
          <a:p>
            <a:pPr marL="403225" lvl="1" indent="-179388">
              <a:spcBef>
                <a:spcPts val="0"/>
              </a:spcBef>
              <a:spcAft>
                <a:spcPts val="0"/>
              </a:spcAft>
              <a:buFont typeface="Arial" pitchFamily="34" charset="0"/>
              <a:buChar char="•"/>
              <a:tabLst>
                <a:tab pos="538576" algn="l"/>
              </a:tabLst>
            </a:pPr>
            <a:r>
              <a:rPr lang="en-US" sz="1050" dirty="0" smtClean="0">
                <a:latin typeface="+mn-lt"/>
                <a:ea typeface="Times New Roman"/>
                <a:sym typeface="Symbol"/>
              </a:rPr>
              <a:t>Draw baselines</a:t>
            </a:r>
          </a:p>
          <a:p>
            <a:pPr marL="403225" lvl="1" indent="-179388">
              <a:spcBef>
                <a:spcPts val="0"/>
              </a:spcBef>
              <a:spcAft>
                <a:spcPts val="0"/>
              </a:spcAft>
              <a:buFont typeface="Arial" pitchFamily="34" charset="0"/>
              <a:buChar char="•"/>
              <a:tabLst>
                <a:tab pos="538576" algn="l"/>
              </a:tabLst>
            </a:pPr>
            <a:r>
              <a:rPr lang="en-US" sz="1050" dirty="0" smtClean="0">
                <a:latin typeface="+mn-lt"/>
                <a:ea typeface="Times New Roman"/>
                <a:sym typeface="Symbol"/>
              </a:rPr>
              <a:t>Select peaks of plateaus (flat region) and enter concentration for each injection</a:t>
            </a:r>
          </a:p>
          <a:p>
            <a:pPr marL="403225" lvl="1" indent="-179388">
              <a:spcBef>
                <a:spcPts val="0"/>
              </a:spcBef>
              <a:spcAft>
                <a:spcPts val="0"/>
              </a:spcAft>
              <a:buFont typeface="Arial" pitchFamily="34" charset="0"/>
              <a:buChar char="•"/>
              <a:tabLst>
                <a:tab pos="538576" algn="l"/>
              </a:tabLst>
            </a:pPr>
            <a:r>
              <a:rPr lang="en-US" sz="1050" dirty="0" smtClean="0">
                <a:latin typeface="+mn-lt"/>
                <a:ea typeface="Times New Roman"/>
                <a:sym typeface="Symbol"/>
              </a:rPr>
              <a:t>Click on dn/dc from RI to see the fit and results for dn/dc. Disable peaks if needed.</a:t>
            </a:r>
          </a:p>
          <a:p>
            <a:pPr marL="179525" indent="-179525">
              <a:spcBef>
                <a:spcPts val="628"/>
              </a:spcBef>
              <a:spcAft>
                <a:spcPts val="0"/>
              </a:spcAft>
              <a:buFont typeface="Arial" pitchFamily="34" charset="0"/>
              <a:buChar char="•"/>
              <a:tabLst>
                <a:tab pos="538576" algn="l"/>
              </a:tabLst>
            </a:pPr>
            <a:r>
              <a:rPr lang="en-US" sz="1000" dirty="0" smtClean="0">
                <a:latin typeface="+mn-lt"/>
                <a:ea typeface="Times New Roman"/>
                <a:sym typeface="Symbol"/>
              </a:rPr>
              <a:t>An example ASTRA file is located on your USB memory drive in: </a:t>
            </a:r>
            <a:r>
              <a:rPr lang="en-US" sz="1000" i="1" dirty="0" smtClean="0">
                <a:latin typeface="+mn-lt"/>
                <a:ea typeface="Times New Roman"/>
                <a:sym typeface="Symbol"/>
              </a:rPr>
              <a:t>LSU Training Binder\12 - Measuring dndc.</a:t>
            </a:r>
          </a:p>
          <a:p>
            <a:pPr marL="179525" indent="-179525">
              <a:spcBef>
                <a:spcPts val="0"/>
              </a:spcBef>
              <a:spcAft>
                <a:spcPts val="0"/>
              </a:spcAft>
              <a:buFont typeface="Arial" pitchFamily="34" charset="0"/>
              <a:buChar char="•"/>
              <a:tabLst>
                <a:tab pos="538576" algn="l"/>
              </a:tabLst>
            </a:pPr>
            <a:r>
              <a:rPr lang="en-US" sz="1000" dirty="0" smtClean="0">
                <a:latin typeface="+mn-lt"/>
                <a:ea typeface="Times New Roman"/>
                <a:sym typeface="Symbol"/>
              </a:rPr>
              <a:t>Hints on how to measure dndc in organic solvents can be found on your USB memory drive in:  </a:t>
            </a:r>
            <a:r>
              <a:rPr lang="en-US" sz="1000" i="1" dirty="0" smtClean="0">
                <a:ea typeface="Times New Roman"/>
                <a:sym typeface="Symbol"/>
              </a:rPr>
              <a:t>LSU Training Binder\12 - Measuring dndc \</a:t>
            </a:r>
            <a:r>
              <a:rPr lang="en-US" sz="1000" i="1" dirty="0" smtClean="0">
                <a:solidFill>
                  <a:srgbClr val="000000"/>
                </a:solidFill>
                <a:latin typeface="Calibri"/>
                <a:ea typeface="Times New Roman"/>
                <a:sym typeface="Symbol"/>
              </a:rPr>
              <a:t>dndc measurement strategy in organic solvents.</a:t>
            </a:r>
            <a:endParaRPr lang="en-US" sz="1050" dirty="0" smtClean="0">
              <a:latin typeface="+mn-lt"/>
              <a:ea typeface="Times New Roman"/>
            </a:endParaRPr>
          </a:p>
          <a:p>
            <a:endParaRPr lang="en-US" dirty="0"/>
          </a:p>
        </p:txBody>
      </p:sp>
      <p:sp>
        <p:nvSpPr>
          <p:cNvPr id="7" name="Footer Placeholder 6"/>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7"/>
          <p:cNvSpPr>
            <a:spLocks noGrp="1" noChangeArrowheads="1"/>
          </p:cNvSpPr>
          <p:nvPr>
            <p:ph type="sldNum" sz="quarter" idx="5"/>
          </p:nvPr>
        </p:nvSpPr>
        <p:spPr>
          <a:noFill/>
        </p:spPr>
        <p:txBody>
          <a:bodyPr/>
          <a:lstStyle/>
          <a:p>
            <a:fld id="{B5DAAB5F-2E58-48C4-9034-9AF86C983642}" type="slidenum">
              <a:rPr lang="en-US">
                <a:cs typeface="Arial" charset="0"/>
              </a:rPr>
              <a:pPr/>
              <a:t>15</a:t>
            </a:fld>
            <a:endParaRPr lang="en-US" dirty="0">
              <a:cs typeface="Arial" charset="0"/>
            </a:endParaRPr>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endParaRPr lang="en-US" dirty="0" smtClean="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7"/>
          <p:cNvSpPr>
            <a:spLocks noGrp="1" noChangeArrowheads="1"/>
          </p:cNvSpPr>
          <p:nvPr>
            <p:ph type="sldNum" sz="quarter" idx="5"/>
          </p:nvPr>
        </p:nvSpPr>
        <p:spPr>
          <a:noFill/>
        </p:spPr>
        <p:txBody>
          <a:bodyPr/>
          <a:lstStyle/>
          <a:p>
            <a:fld id="{300407CE-0B7F-413E-BA7C-1647D98AA738}" type="slidenum">
              <a:rPr lang="en-US">
                <a:cs typeface="Arial" charset="0"/>
              </a:rPr>
              <a:pPr/>
              <a:t>16</a:t>
            </a:fld>
            <a:endParaRPr lang="en-US" dirty="0">
              <a:cs typeface="Arial" charset="0"/>
            </a:endParaRPr>
          </a:p>
        </p:txBody>
      </p:sp>
      <p:sp>
        <p:nvSpPr>
          <p:cNvPr id="39940" name="Rectangle 2"/>
          <p:cNvSpPr>
            <a:spLocks noGrp="1" noRot="1" noChangeAspect="1" noChangeArrowheads="1" noTextEdit="1"/>
          </p:cNvSpPr>
          <p:nvPr>
            <p:ph type="sldImg"/>
          </p:nvPr>
        </p:nvSpPr>
        <p:spPr>
          <a:ln/>
        </p:spPr>
      </p:sp>
      <p:sp>
        <p:nvSpPr>
          <p:cNvPr id="6" name="Notes Placeholder 5"/>
          <p:cNvSpPr>
            <a:spLocks noGrp="1"/>
          </p:cNvSpPr>
          <p:nvPr>
            <p:ph type="body" idx="1"/>
          </p:nvPr>
        </p:nvSpPr>
        <p:spPr>
          <a:xfrm>
            <a:off x="975692" y="4798961"/>
            <a:ext cx="5363818" cy="4320212"/>
          </a:xfrm>
        </p:spPr>
        <p:txBody>
          <a:bodyPr>
            <a:normAutofit/>
          </a:bodyPr>
          <a:lstStyle/>
          <a:p>
            <a:r>
              <a:rPr lang="en-US" u="sng" dirty="0" smtClean="0"/>
              <a:t>Notes:</a:t>
            </a:r>
          </a:p>
          <a:p>
            <a:pPr marL="174539" indent="-174539">
              <a:buFont typeface="Arial" pitchFamily="34" charset="0"/>
              <a:buChar char="•"/>
            </a:pPr>
            <a:r>
              <a:rPr lang="en-US" dirty="0" smtClean="0"/>
              <a:t>The UV response factor can usually be found in your UV detector’s manual, and will be listed as absorbance units per volt (AU/V).  The manual should also provide the flow cell’s path length value.</a:t>
            </a:r>
          </a:p>
          <a:p>
            <a:pPr marL="174539" indent="-174539">
              <a:buFont typeface="Arial" pitchFamily="34" charset="0"/>
              <a:buChar char="•"/>
            </a:pPr>
            <a:r>
              <a:rPr lang="en-US" dirty="0" smtClean="0"/>
              <a:t>At 280 nm, the molar absorption coefficients of a peptide can be approximated</a:t>
            </a:r>
            <a:r>
              <a:rPr lang="en-US" i="1" dirty="0" smtClean="0"/>
              <a:t> </a:t>
            </a:r>
            <a:r>
              <a:rPr lang="en-US" dirty="0" smtClean="0"/>
              <a:t>by the weighted sum of the 280 nm molar absorption coefficients of the amino acids tryptophan (W), tyrosine (Y) and cysteine (C) by the following relationship:</a:t>
            </a:r>
          </a:p>
          <a:p>
            <a:pPr marL="661585" lvl="1" indent="-174539"/>
            <a:r>
              <a:rPr lang="en-US" dirty="0" smtClean="0"/>
              <a:t>ε = (</a:t>
            </a:r>
            <a:r>
              <a:rPr lang="en-US" i="1" dirty="0" smtClean="0"/>
              <a:t>n</a:t>
            </a:r>
            <a:r>
              <a:rPr lang="en-US" dirty="0" smtClean="0"/>
              <a:t>W×5500) + (</a:t>
            </a:r>
            <a:r>
              <a:rPr lang="en-US" i="1" dirty="0" smtClean="0"/>
              <a:t>n</a:t>
            </a:r>
            <a:r>
              <a:rPr lang="en-US" dirty="0" smtClean="0"/>
              <a:t>Y×1490) + (</a:t>
            </a:r>
            <a:r>
              <a:rPr lang="en-US" i="1" dirty="0" smtClean="0"/>
              <a:t>n</a:t>
            </a:r>
            <a:r>
              <a:rPr lang="en-US" dirty="0" smtClean="0"/>
              <a:t>C×125)</a:t>
            </a:r>
          </a:p>
          <a:p>
            <a:pPr marL="661585" lvl="1" indent="-174539"/>
            <a:r>
              <a:rPr lang="en-US" dirty="0" smtClean="0"/>
              <a:t>with </a:t>
            </a:r>
            <a:r>
              <a:rPr lang="en-US" i="1" dirty="0" smtClean="0"/>
              <a:t>n </a:t>
            </a:r>
            <a:r>
              <a:rPr lang="en-US" dirty="0" smtClean="0"/>
              <a:t>being the number of each amino acid residue. </a:t>
            </a:r>
          </a:p>
          <a:p>
            <a:r>
              <a:rPr lang="en-US" sz="1000" dirty="0" smtClean="0"/>
              <a:t>See also:</a:t>
            </a:r>
          </a:p>
          <a:p>
            <a:pPr marL="357389" lvl="1" indent="-119684">
              <a:buFont typeface="Arial" pitchFamily="34" charset="0"/>
              <a:buChar char="•"/>
            </a:pPr>
            <a:r>
              <a:rPr lang="en-US" sz="1000" dirty="0" smtClean="0"/>
              <a:t>Gill, S.C. and von Hippel, P.H. (1989). Calculation of protein extinction coefficients from amino acid sequence data. </a:t>
            </a:r>
            <a:r>
              <a:rPr lang="en-US" sz="1000" i="1" dirty="0" smtClean="0"/>
              <a:t>Anal. Biochem. </a:t>
            </a:r>
            <a:r>
              <a:rPr lang="en-US" sz="1000" b="1" dirty="0" smtClean="0"/>
              <a:t>182:</a:t>
            </a:r>
            <a:r>
              <a:rPr lang="en-US" sz="1000" dirty="0" smtClean="0"/>
              <a:t>319-26.</a:t>
            </a:r>
          </a:p>
          <a:p>
            <a:pPr marL="357389" lvl="1" indent="-119684">
              <a:buFont typeface="Arial" pitchFamily="34" charset="0"/>
              <a:buChar char="•"/>
            </a:pPr>
            <a:r>
              <a:rPr lang="en-US" sz="1000" dirty="0" smtClean="0"/>
              <a:t>Pace, C.N., </a:t>
            </a:r>
            <a:r>
              <a:rPr lang="en-US" sz="1000" i="1" dirty="0" smtClean="0"/>
              <a:t>et al. </a:t>
            </a:r>
            <a:r>
              <a:rPr lang="en-US" sz="1000" dirty="0" smtClean="0"/>
              <a:t>(1995). How to measure and predict the molar absorption coefficient of a protein. </a:t>
            </a:r>
            <a:r>
              <a:rPr lang="en-US" sz="1000" i="1" dirty="0" smtClean="0"/>
              <a:t>Protein Sci. </a:t>
            </a:r>
            <a:r>
              <a:rPr lang="en-US" sz="1000" b="1" dirty="0" smtClean="0"/>
              <a:t>4:</a:t>
            </a:r>
            <a:r>
              <a:rPr lang="en-US" sz="1000" dirty="0" smtClean="0"/>
              <a:t>2411-23.</a:t>
            </a:r>
          </a:p>
          <a:p>
            <a:endParaRPr lang="en-US" dirty="0" smtClean="0"/>
          </a:p>
          <a:p>
            <a:r>
              <a:rPr lang="en-US" u="sng" dirty="0" smtClean="0"/>
              <a:t>Values for UV extinction coefficients from the literature are also compiled in:</a:t>
            </a:r>
          </a:p>
          <a:p>
            <a:pPr marL="119684" indent="-119684">
              <a:buFont typeface="Arial" pitchFamily="34" charset="0"/>
              <a:buChar char="•"/>
            </a:pPr>
            <a:r>
              <a:rPr lang="en-US" dirty="0" smtClean="0"/>
              <a:t>Practical Handbook of Biochemistry and Molecular Biology, Fasman, D.G., Ed. (1992). CRC Press, Boston.</a:t>
            </a:r>
          </a:p>
          <a:p>
            <a:endParaRPr lang="en-US" dirty="0" smtClean="0"/>
          </a:p>
          <a:p>
            <a:r>
              <a:rPr lang="en-US" dirty="0" smtClean="0"/>
              <a:t>See also Pierce (www.piercenet.com) Tech Tip #6 for a useful discussion on extinction coefficients. </a:t>
            </a:r>
            <a:endParaRPr lang="en-US" dirty="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7"/>
          <p:cNvSpPr>
            <a:spLocks noGrp="1" noChangeArrowheads="1"/>
          </p:cNvSpPr>
          <p:nvPr>
            <p:ph type="sldNum" sz="quarter" idx="5"/>
          </p:nvPr>
        </p:nvSpPr>
        <p:spPr>
          <a:noFill/>
        </p:spPr>
        <p:txBody>
          <a:bodyPr/>
          <a:lstStyle/>
          <a:p>
            <a:fld id="{C509B9A3-13C7-4918-8D3B-A67B4D4E481E}" type="slidenum">
              <a:rPr lang="en-US">
                <a:cs typeface="Arial" charset="0"/>
              </a:rPr>
              <a:pPr/>
              <a:t>17</a:t>
            </a:fld>
            <a:endParaRPr lang="en-US" dirty="0">
              <a:cs typeface="Arial" charset="0"/>
            </a:endParaRPr>
          </a:p>
        </p:txBody>
      </p:sp>
      <p:sp>
        <p:nvSpPr>
          <p:cNvPr id="40964" name="Rectangle 2"/>
          <p:cNvSpPr>
            <a:spLocks noGrp="1" noRot="1" noChangeAspect="1" noChangeArrowheads="1" noTextEdit="1"/>
          </p:cNvSpPr>
          <p:nvPr>
            <p:ph type="sldImg"/>
          </p:nvPr>
        </p:nvSpPr>
        <p:spPr>
          <a:ln/>
        </p:spPr>
      </p:sp>
      <p:sp>
        <p:nvSpPr>
          <p:cNvPr id="40965" name="Rectangle 3"/>
          <p:cNvSpPr>
            <a:spLocks noGrp="1" noChangeArrowheads="1"/>
          </p:cNvSpPr>
          <p:nvPr>
            <p:ph type="body" idx="1"/>
          </p:nvPr>
        </p:nvSpPr>
        <p:spPr>
          <a:noFill/>
          <a:ln/>
        </p:spPr>
        <p:txBody>
          <a:bodyPr/>
          <a:lstStyle/>
          <a:p>
            <a:pPr lvl="1"/>
            <a:endParaRPr lang="en-US" dirty="0" smtClean="0"/>
          </a:p>
          <a:p>
            <a:endParaRPr lang="en-US" dirty="0" smtClean="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7"/>
          <p:cNvSpPr>
            <a:spLocks noGrp="1" noChangeArrowheads="1"/>
          </p:cNvSpPr>
          <p:nvPr>
            <p:ph type="sldNum" sz="quarter" idx="5"/>
          </p:nvPr>
        </p:nvSpPr>
        <p:spPr>
          <a:noFill/>
        </p:spPr>
        <p:txBody>
          <a:bodyPr/>
          <a:lstStyle/>
          <a:p>
            <a:fld id="{6B926C6F-3DCB-40EE-BCC0-D51078A00463}" type="slidenum">
              <a:rPr lang="en-US">
                <a:cs typeface="Arial" charset="0"/>
              </a:rPr>
              <a:pPr/>
              <a:t>18</a:t>
            </a:fld>
            <a:endParaRPr lang="en-US" dirty="0">
              <a:cs typeface="Arial" charset="0"/>
            </a:endParaRPr>
          </a:p>
        </p:txBody>
      </p:sp>
      <p:sp>
        <p:nvSpPr>
          <p:cNvPr id="41988" name="Rectangle 2"/>
          <p:cNvSpPr>
            <a:spLocks noGrp="1" noRot="1" noChangeAspect="1" noChangeArrowheads="1" noTextEdit="1"/>
          </p:cNvSpPr>
          <p:nvPr>
            <p:ph type="sldImg"/>
          </p:nvPr>
        </p:nvSpPr>
        <p:spPr>
          <a:ln/>
        </p:spPr>
      </p:sp>
      <p:sp>
        <p:nvSpPr>
          <p:cNvPr id="4" name="Footer Placeholder 3"/>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7"/>
          <p:cNvSpPr>
            <a:spLocks noGrp="1" noChangeArrowheads="1"/>
          </p:cNvSpPr>
          <p:nvPr>
            <p:ph type="sldNum" sz="quarter" idx="5"/>
          </p:nvPr>
        </p:nvSpPr>
        <p:spPr>
          <a:noFill/>
        </p:spPr>
        <p:txBody>
          <a:bodyPr/>
          <a:lstStyle/>
          <a:p>
            <a:fld id="{84696465-C1EE-4E31-9C7A-5A8982766BC8}" type="slidenum">
              <a:rPr lang="en-US"/>
              <a:pPr/>
              <a:t>19</a:t>
            </a:fld>
            <a:endParaRPr lang="en-US" dirty="0"/>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xfrm>
            <a:off x="718930" y="4559587"/>
            <a:ext cx="5744817" cy="4320212"/>
          </a:xfrm>
          <a:noFill/>
          <a:ln/>
        </p:spPr>
        <p:txBody>
          <a:bodyPr/>
          <a:lstStyle/>
          <a:p>
            <a:pPr marL="1663" lvl="1"/>
            <a:r>
              <a:rPr lang="en-US" u="sng" dirty="0" smtClean="0"/>
              <a:t>Notes:</a:t>
            </a:r>
          </a:p>
          <a:p>
            <a:pPr marL="174539" lvl="1" indent="-174539">
              <a:buFont typeface="Arial" pitchFamily="34" charset="0"/>
              <a:buChar char="•"/>
            </a:pPr>
            <a:r>
              <a:rPr lang="en-US" dirty="0" smtClean="0"/>
              <a:t>The </a:t>
            </a:r>
            <a:r>
              <a:rPr lang="en-US" i="1" dirty="0" smtClean="0"/>
              <a:t>dn/dc</a:t>
            </a:r>
            <a:r>
              <a:rPr lang="en-US" dirty="0" smtClean="0"/>
              <a:t> value is required to compute K* in the light scattering equation.</a:t>
            </a:r>
          </a:p>
          <a:p>
            <a:pPr marL="174539" indent="-174539">
              <a:buFont typeface="Arial" pitchFamily="34" charset="0"/>
              <a:buChar char="•"/>
            </a:pPr>
            <a:r>
              <a:rPr lang="en-US" dirty="0" smtClean="0"/>
              <a:t>Note that if both a UV and an RI detector are used, the extinction coefficient can be measured on-line.  </a:t>
            </a:r>
          </a:p>
          <a:p>
            <a:pPr marL="174539" indent="-174539">
              <a:buFont typeface="Arial" pitchFamily="34" charset="0"/>
              <a:buChar char="•"/>
            </a:pPr>
            <a:r>
              <a:rPr lang="en-US" dirty="0" smtClean="0"/>
              <a:t>The actual mass of the polymer eluted can be computed in ASTRA using the RI detector, when </a:t>
            </a:r>
            <a:r>
              <a:rPr lang="en-US" i="1" dirty="0" smtClean="0"/>
              <a:t>dn/dc </a:t>
            </a:r>
            <a:r>
              <a:rPr lang="en-US" dirty="0" smtClean="0">
                <a:sym typeface="Symbol" pitchFamily="18" charset="2"/>
              </a:rPr>
              <a:t>is known</a:t>
            </a:r>
            <a:r>
              <a:rPr lang="en-US" dirty="0" smtClean="0"/>
              <a:t>.  Using this mass as the ‘injected mass’, the UV signal can then be used to compute </a:t>
            </a:r>
            <a:r>
              <a:rPr lang="en-US" dirty="0" smtClean="0">
                <a:sym typeface="Symbol" pitchFamily="18" charset="2"/>
              </a:rPr>
              <a:t></a:t>
            </a:r>
            <a:r>
              <a:rPr lang="en-US" dirty="0" smtClean="0"/>
              <a:t>.  This is a relatively crude way to measure </a:t>
            </a:r>
            <a:r>
              <a:rPr lang="en-US" dirty="0" smtClean="0">
                <a:sym typeface="Symbol" pitchFamily="18" charset="2"/>
              </a:rPr>
              <a:t>, but it can be useful.</a:t>
            </a:r>
          </a:p>
          <a:p>
            <a:pPr marL="174539" indent="-174539">
              <a:buFont typeface="Arial" pitchFamily="34" charset="0"/>
              <a:buChar char="•"/>
            </a:pPr>
            <a:r>
              <a:rPr lang="en-US" dirty="0" smtClean="0">
                <a:sym typeface="Symbol" pitchFamily="18" charset="2"/>
              </a:rPr>
              <a:t>More about the analysis of modified proteins  and copolymers in the Protein Conjugate Workshop on the third day of LSU.</a:t>
            </a:r>
            <a:endParaRPr lang="en-US" dirty="0" smtClean="0"/>
          </a:p>
          <a:p>
            <a:pPr marL="174539" lvl="1" indent="-174539" eaLnBrk="1" hangingPunct="1">
              <a:lnSpc>
                <a:spcPct val="89000"/>
              </a:lnSpc>
              <a:buClr>
                <a:schemeClr val="tx2"/>
              </a:buClr>
              <a:buFontTx/>
              <a:buChar char="–"/>
            </a:pPr>
            <a:endParaRPr lang="en-US" dirty="0" smtClean="0"/>
          </a:p>
          <a:p>
            <a:pPr lvl="1"/>
            <a:endParaRPr lang="en-US" dirty="0" smtClean="0"/>
          </a:p>
          <a:p>
            <a:endParaRPr lang="en-US" dirty="0" smtClean="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7"/>
          <p:cNvSpPr>
            <a:spLocks noGrp="1" noChangeArrowheads="1"/>
          </p:cNvSpPr>
          <p:nvPr>
            <p:ph type="sldNum" sz="quarter" idx="5"/>
          </p:nvPr>
        </p:nvSpPr>
        <p:spPr>
          <a:noFill/>
        </p:spPr>
        <p:txBody>
          <a:bodyPr/>
          <a:lstStyle/>
          <a:p>
            <a:fld id="{21752136-0EC3-4FCF-954D-9AF028FD607A}" type="slidenum">
              <a:rPr lang="en-US">
                <a:cs typeface="Arial" charset="0"/>
              </a:rPr>
              <a:pPr/>
              <a:t>2</a:t>
            </a:fld>
            <a:endParaRPr lang="en-US" dirty="0">
              <a:cs typeface="Arial" charset="0"/>
            </a:endParaRPr>
          </a:p>
        </p:txBody>
      </p:sp>
      <p:sp>
        <p:nvSpPr>
          <p:cNvPr id="25604" name="Rectangle 1026"/>
          <p:cNvSpPr>
            <a:spLocks noGrp="1" noRot="1" noChangeAspect="1" noChangeArrowheads="1" noTextEdit="1"/>
          </p:cNvSpPr>
          <p:nvPr>
            <p:ph type="sldImg"/>
          </p:nvPr>
        </p:nvSpPr>
        <p:spPr>
          <a:ln/>
        </p:spPr>
      </p:sp>
      <p:sp>
        <p:nvSpPr>
          <p:cNvPr id="25605" name="Rectangle 1028"/>
          <p:cNvSpPr>
            <a:spLocks noGrp="1" noChangeArrowheads="1"/>
          </p:cNvSpPr>
          <p:nvPr>
            <p:ph type="body" idx="1"/>
          </p:nvPr>
        </p:nvSpPr>
        <p:spPr>
          <a:noFill/>
          <a:ln/>
        </p:spPr>
        <p:txBody>
          <a:bodyPr/>
          <a:lstStyle/>
          <a:p>
            <a:pPr marL="174539" lvl="1" indent="-174539"/>
            <a:r>
              <a:rPr lang="en-US" u="sng" dirty="0" smtClean="0"/>
              <a:t>Notes:</a:t>
            </a:r>
          </a:p>
          <a:p>
            <a:pPr marL="174539" lvl="1" indent="-174539">
              <a:buFontTx/>
              <a:buChar char="•"/>
            </a:pPr>
            <a:r>
              <a:rPr lang="en-US" dirty="0" smtClean="0"/>
              <a:t>RI detectors are universal concentration detectors, </a:t>
            </a:r>
            <a:r>
              <a:rPr lang="en-US" i="1" dirty="0" smtClean="0"/>
              <a:t>i.e</a:t>
            </a:r>
            <a:r>
              <a:rPr lang="en-US" dirty="0" smtClean="0"/>
              <a:t>. they are not structure specific.</a:t>
            </a:r>
          </a:p>
          <a:p>
            <a:pPr marL="174539" lvl="1" indent="-174539">
              <a:buFontTx/>
              <a:buChar char="•"/>
            </a:pPr>
            <a:r>
              <a:rPr lang="en-US" dirty="0" smtClean="0"/>
              <a:t>UV detectors are specific concentration detectors; </a:t>
            </a:r>
            <a:r>
              <a:rPr lang="en-US" i="1" dirty="0" smtClean="0"/>
              <a:t>i.e</a:t>
            </a:r>
            <a:r>
              <a:rPr lang="en-US" dirty="0" smtClean="0"/>
              <a:t>. the detector response only occurs if there are molecular structures that would absorb light at the wavelength being used.</a:t>
            </a:r>
          </a:p>
          <a:p>
            <a:pPr marL="174539" lvl="1" indent="-174539">
              <a:buFontTx/>
              <a:buChar char="•"/>
            </a:pPr>
            <a:r>
              <a:rPr lang="en-US" dirty="0" smtClean="0"/>
              <a:t>The combination of both UV and RI is a powerful technique to quantify subcomponents in protein conjugates or co-polymers. More information about protein conjugate analysis will be provided in the protein conjugate workshop at LSU.</a:t>
            </a:r>
          </a:p>
          <a:p>
            <a:pPr marL="177864" lvl="1" indent="-177864">
              <a:buFont typeface="Arial" pitchFamily="34" charset="0"/>
              <a:buChar char="•"/>
            </a:pPr>
            <a:r>
              <a:rPr lang="en-US" dirty="0" smtClean="0"/>
              <a:t>The Polymer Handbook and Huglin’s text have extensive lists of </a:t>
            </a:r>
            <a:r>
              <a:rPr lang="en-US" i="1" dirty="0" smtClean="0"/>
              <a:t>dn/dc</a:t>
            </a:r>
            <a:r>
              <a:rPr lang="en-US" dirty="0" smtClean="0"/>
              <a:t> values.  However, they may not list a </a:t>
            </a:r>
            <a:r>
              <a:rPr lang="en-US" i="1" dirty="0" smtClean="0"/>
              <a:t>dn/dc</a:t>
            </a:r>
            <a:r>
              <a:rPr lang="en-US" dirty="0" smtClean="0"/>
              <a:t> value for your polymer, in your solvent, at your wavelength.  See also www.ampolymer.com for a list of </a:t>
            </a:r>
            <a:r>
              <a:rPr lang="en-US" i="1" dirty="0" smtClean="0"/>
              <a:t>dn/dc</a:t>
            </a:r>
            <a:r>
              <a:rPr lang="en-US" dirty="0" smtClean="0"/>
              <a:t> values.</a:t>
            </a:r>
          </a:p>
          <a:p>
            <a:pPr marL="177864" lvl="1" indent="-177864">
              <a:buFont typeface="Arial" pitchFamily="34" charset="0"/>
              <a:buChar char="•"/>
            </a:pPr>
            <a:r>
              <a:rPr lang="en-US" dirty="0" smtClean="0"/>
              <a:t>Your USB memory drive also contains values for </a:t>
            </a:r>
            <a:r>
              <a:rPr lang="en-US" i="1" dirty="0" smtClean="0"/>
              <a:t>dn/dc</a:t>
            </a:r>
            <a:r>
              <a:rPr lang="en-US" dirty="0" smtClean="0"/>
              <a:t>: </a:t>
            </a:r>
            <a:br>
              <a:rPr lang="en-US" dirty="0" smtClean="0"/>
            </a:br>
            <a:r>
              <a:rPr lang="en-US" i="1" dirty="0" smtClean="0"/>
              <a:t>LSU Training Binder\12 - Measuring dndc</a:t>
            </a:r>
          </a:p>
          <a:p>
            <a:pPr marL="294223" lvl="1" indent="-113034"/>
            <a:endParaRPr lang="en-US" dirty="0" smtClean="0"/>
          </a:p>
          <a:p>
            <a:endParaRPr lang="en-US" dirty="0" smtClean="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7"/>
          <p:cNvSpPr>
            <a:spLocks noGrp="1" noChangeArrowheads="1"/>
          </p:cNvSpPr>
          <p:nvPr>
            <p:ph type="sldNum" sz="quarter" idx="5"/>
          </p:nvPr>
        </p:nvSpPr>
        <p:spPr>
          <a:noFill/>
        </p:spPr>
        <p:txBody>
          <a:bodyPr/>
          <a:lstStyle/>
          <a:p>
            <a:fld id="{550B4ABA-2619-48F4-8E09-32C6B4D19075}" type="slidenum">
              <a:rPr lang="en-US">
                <a:cs typeface="Arial" charset="0"/>
              </a:rPr>
              <a:pPr/>
              <a:t>3</a:t>
            </a:fld>
            <a:endParaRPr lang="en-US" dirty="0">
              <a:cs typeface="Arial" charset="0"/>
            </a:endParaRPr>
          </a:p>
        </p:txBody>
      </p:sp>
      <p:sp>
        <p:nvSpPr>
          <p:cNvPr id="26628" name="Rectangle 2"/>
          <p:cNvSpPr>
            <a:spLocks noGrp="1" noRot="1" noChangeAspect="1" noChangeArrowheads="1" noTextEdit="1"/>
          </p:cNvSpPr>
          <p:nvPr>
            <p:ph type="sldImg"/>
          </p:nvPr>
        </p:nvSpPr>
        <p:spPr>
          <a:ln/>
        </p:spPr>
      </p:sp>
      <p:sp>
        <p:nvSpPr>
          <p:cNvPr id="26629" name="Rectangle 3"/>
          <p:cNvSpPr>
            <a:spLocks noGrp="1" noChangeArrowheads="1"/>
          </p:cNvSpPr>
          <p:nvPr>
            <p:ph type="body" idx="1"/>
          </p:nvPr>
        </p:nvSpPr>
        <p:spPr>
          <a:noFill/>
          <a:ln/>
        </p:spPr>
        <p:txBody>
          <a:bodyPr/>
          <a:lstStyle/>
          <a:p>
            <a:pPr marL="0" lvl="1"/>
            <a:r>
              <a:rPr lang="en-US" u="sng" dirty="0" smtClean="0"/>
              <a:t>Notes:</a:t>
            </a:r>
          </a:p>
          <a:p>
            <a:pPr marL="174539" lvl="1" indent="-174539">
              <a:buFont typeface="Arial" pitchFamily="34" charset="0"/>
              <a:buChar char="•"/>
            </a:pPr>
            <a:r>
              <a:rPr lang="en-US" dirty="0" smtClean="0"/>
              <a:t>A solvent by itself does not have a dn/dc; it has an absolute RI value.  It is only when some solute is added to a solvent that you have a dn/dc value that expresses how the RI of the solution changes as more solute is added to solvent.  For example: the dn/dc of the polysaccharide dextran in water is 0.138 ml/g at 658 nm.  The absolute RI of water is approximately 1.330.  If you added 1 g of dextran to 1 ml of water, the refractive index of the solution can be calculated to be:  1.330 + 0.138 = 1.468. </a:t>
            </a:r>
          </a:p>
          <a:p>
            <a:pPr marL="174539" lvl="1" indent="-174539">
              <a:buFont typeface="Arial" pitchFamily="34" charset="0"/>
              <a:buChar char="•"/>
            </a:pPr>
            <a:r>
              <a:rPr lang="en-US" dirty="0" smtClean="0"/>
              <a:t>The </a:t>
            </a:r>
            <a:r>
              <a:rPr lang="en-US" i="1" dirty="0" smtClean="0"/>
              <a:t>dn/dc</a:t>
            </a:r>
            <a:r>
              <a:rPr lang="en-US" dirty="0" smtClean="0"/>
              <a:t> value is one of the parameters in K* required to compute molar mass from light scattering data. </a:t>
            </a:r>
          </a:p>
          <a:p>
            <a:pPr marL="174539" lvl="1" indent="-174539">
              <a:buFont typeface="Arial" pitchFamily="34" charset="0"/>
              <a:buChar char="•"/>
            </a:pPr>
            <a:r>
              <a:rPr lang="en-US" dirty="0" smtClean="0"/>
              <a:t>The </a:t>
            </a:r>
            <a:r>
              <a:rPr lang="en-US" i="1" dirty="0" smtClean="0"/>
              <a:t>dn/dc</a:t>
            </a:r>
            <a:r>
              <a:rPr lang="en-US" dirty="0" smtClean="0"/>
              <a:t> value is one of the values used to compute the concentration of the polymer from the net RI signal.</a:t>
            </a:r>
          </a:p>
          <a:p>
            <a:pPr marL="174539" lvl="1" indent="-174539">
              <a:buFont typeface="Arial" pitchFamily="34" charset="0"/>
              <a:buChar char="•"/>
            </a:pPr>
            <a:r>
              <a:rPr lang="en-US" dirty="0" smtClean="0"/>
              <a:t>The effect of temperature on </a:t>
            </a:r>
            <a:r>
              <a:rPr lang="en-US" i="1" dirty="0" smtClean="0"/>
              <a:t>dn/dc</a:t>
            </a:r>
            <a:r>
              <a:rPr lang="en-US" dirty="0" smtClean="0"/>
              <a:t> is negligible.</a:t>
            </a:r>
          </a:p>
          <a:p>
            <a:endParaRPr lang="en-US" dirty="0" smtClean="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7"/>
          <p:cNvSpPr>
            <a:spLocks noGrp="1" noChangeArrowheads="1"/>
          </p:cNvSpPr>
          <p:nvPr>
            <p:ph type="sldNum" sz="quarter" idx="5"/>
          </p:nvPr>
        </p:nvSpPr>
        <p:spPr>
          <a:noFill/>
        </p:spPr>
        <p:txBody>
          <a:bodyPr/>
          <a:lstStyle/>
          <a:p>
            <a:fld id="{A03F6947-DAFC-45FE-9142-9B75761BB55D}" type="slidenum">
              <a:rPr lang="en-US"/>
              <a:pPr/>
              <a:t>4</a:t>
            </a:fld>
            <a:endParaRPr lang="en-US" dirty="0"/>
          </a:p>
        </p:txBody>
      </p:sp>
      <p:sp>
        <p:nvSpPr>
          <p:cNvPr id="27652" name="Rectangle 2"/>
          <p:cNvSpPr>
            <a:spLocks noGrp="1" noRot="1" noChangeAspect="1" noChangeArrowheads="1" noTextEdit="1"/>
          </p:cNvSpPr>
          <p:nvPr>
            <p:ph type="sldImg"/>
          </p:nvPr>
        </p:nvSpPr>
        <p:spPr>
          <a:ln/>
        </p:spPr>
      </p:sp>
      <p:sp>
        <p:nvSpPr>
          <p:cNvPr id="27653" name="Rectangle 3"/>
          <p:cNvSpPr>
            <a:spLocks noGrp="1" noChangeArrowheads="1"/>
          </p:cNvSpPr>
          <p:nvPr>
            <p:ph type="body" idx="1"/>
          </p:nvPr>
        </p:nvSpPr>
        <p:spPr>
          <a:noFill/>
          <a:ln/>
        </p:spPr>
        <p:txBody>
          <a:bodyPr/>
          <a:lstStyle/>
          <a:p>
            <a:pPr eaLnBrk="1" hangingPunct="1">
              <a:lnSpc>
                <a:spcPct val="79000"/>
              </a:lnSpc>
            </a:pPr>
            <a:r>
              <a:rPr lang="en-US" u="sng" dirty="0" smtClean="0"/>
              <a:t>Notes:</a:t>
            </a:r>
          </a:p>
          <a:p>
            <a:pPr eaLnBrk="1" hangingPunct="1">
              <a:lnSpc>
                <a:spcPct val="79000"/>
              </a:lnSpc>
            </a:pPr>
            <a:endParaRPr lang="en-US" dirty="0" smtClean="0"/>
          </a:p>
          <a:p>
            <a:pPr marL="174539" indent="-174539" eaLnBrk="1" hangingPunct="1">
              <a:buFont typeface="Arial" pitchFamily="34" charset="0"/>
              <a:buChar char="•"/>
            </a:pPr>
            <a:r>
              <a:rPr lang="en-US" dirty="0" smtClean="0"/>
              <a:t>The </a:t>
            </a:r>
            <a:r>
              <a:rPr lang="en-US" i="1" dirty="0" smtClean="0"/>
              <a:t>dn/dc</a:t>
            </a:r>
            <a:r>
              <a:rPr lang="en-US" dirty="0" smtClean="0"/>
              <a:t> value for a block copolymer is the weighted average of the </a:t>
            </a:r>
            <a:r>
              <a:rPr lang="en-US" i="1" dirty="0" smtClean="0"/>
              <a:t>dn/dc</a:t>
            </a:r>
            <a:r>
              <a:rPr lang="en-US" dirty="0" smtClean="0"/>
              <a:t> values for both homo polymers:</a:t>
            </a:r>
          </a:p>
          <a:p>
            <a:pPr marL="661585" lvl="1" indent="-174539" eaLnBrk="1" hangingPunct="1"/>
            <a:r>
              <a:rPr lang="en-US" dirty="0" smtClean="0"/>
              <a:t>(dn/dc)</a:t>
            </a:r>
            <a:r>
              <a:rPr lang="en-US" baseline="-25000" dirty="0" smtClean="0"/>
              <a:t>copolymer</a:t>
            </a:r>
            <a:r>
              <a:rPr lang="en-US" dirty="0" smtClean="0"/>
              <a:t> = W</a:t>
            </a:r>
            <a:r>
              <a:rPr lang="en-US" baseline="-25000" dirty="0" smtClean="0"/>
              <a:t>A</a:t>
            </a:r>
            <a:r>
              <a:rPr lang="en-US" dirty="0" smtClean="0"/>
              <a:t>(dn/dc)</a:t>
            </a:r>
            <a:r>
              <a:rPr lang="en-US" baseline="-25000" dirty="0" smtClean="0"/>
              <a:t>A</a:t>
            </a:r>
            <a:r>
              <a:rPr lang="en-US" dirty="0" smtClean="0"/>
              <a:t> + W</a:t>
            </a:r>
            <a:r>
              <a:rPr lang="en-US" baseline="-25000" dirty="0" smtClean="0"/>
              <a:t>B</a:t>
            </a:r>
            <a:r>
              <a:rPr lang="en-US" dirty="0" smtClean="0"/>
              <a:t>(dn/dc)</a:t>
            </a:r>
            <a:r>
              <a:rPr lang="en-US" baseline="-25000" dirty="0" smtClean="0"/>
              <a:t>B</a:t>
            </a:r>
          </a:p>
          <a:p>
            <a:pPr marL="174539" indent="-174539" eaLnBrk="1" hangingPunct="1">
              <a:buFont typeface="Arial" pitchFamily="34" charset="0"/>
              <a:buChar char="•"/>
            </a:pPr>
            <a:endParaRPr lang="en-US" baseline="-25000" dirty="0" smtClean="0"/>
          </a:p>
          <a:p>
            <a:pPr marL="174539" indent="-174539" eaLnBrk="1" hangingPunct="1">
              <a:buFont typeface="Arial" pitchFamily="34" charset="0"/>
              <a:buChar char="•"/>
            </a:pPr>
            <a:r>
              <a:rPr lang="en-US" dirty="0" smtClean="0"/>
              <a:t>W</a:t>
            </a:r>
            <a:r>
              <a:rPr lang="en-US" baseline="-25000" dirty="0" smtClean="0"/>
              <a:t>A</a:t>
            </a:r>
            <a:r>
              <a:rPr lang="en-US" dirty="0" smtClean="0"/>
              <a:t>, W</a:t>
            </a:r>
            <a:r>
              <a:rPr lang="en-US" baseline="-25000" dirty="0" smtClean="0"/>
              <a:t>B</a:t>
            </a:r>
            <a:r>
              <a:rPr lang="en-US" dirty="0" smtClean="0"/>
              <a:t>: weight fractions of the A and B units in the copolymer.</a:t>
            </a:r>
          </a:p>
          <a:p>
            <a:pPr marL="174539" indent="-174539" eaLnBrk="1" hangingPunct="1">
              <a:buFont typeface="Arial" pitchFamily="34" charset="0"/>
              <a:buChar char="•"/>
            </a:pPr>
            <a:endParaRPr lang="en-US" dirty="0" smtClean="0"/>
          </a:p>
          <a:p>
            <a:pPr marL="174539" indent="-174539" eaLnBrk="1" hangingPunct="1">
              <a:buFont typeface="Arial" pitchFamily="34" charset="0"/>
              <a:buChar char="•"/>
            </a:pPr>
            <a:r>
              <a:rPr lang="en-US" dirty="0" smtClean="0"/>
              <a:t>The </a:t>
            </a:r>
            <a:r>
              <a:rPr lang="en-US" i="1" dirty="0" smtClean="0"/>
              <a:t>dn/dc</a:t>
            </a:r>
            <a:r>
              <a:rPr lang="en-US" dirty="0" smtClean="0"/>
              <a:t> of a random copolymer is not as straightforward to calculate, and should probably be measured directly.</a:t>
            </a:r>
          </a:p>
          <a:p>
            <a:endParaRPr lang="en-US" dirty="0" smtClean="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7"/>
          <p:cNvSpPr>
            <a:spLocks noGrp="1" noChangeArrowheads="1"/>
          </p:cNvSpPr>
          <p:nvPr>
            <p:ph type="sldNum" sz="quarter" idx="5"/>
          </p:nvPr>
        </p:nvSpPr>
        <p:spPr>
          <a:noFill/>
        </p:spPr>
        <p:txBody>
          <a:bodyPr/>
          <a:lstStyle/>
          <a:p>
            <a:fld id="{FC51A538-6900-45D3-97F2-7AFB45D76590}" type="slidenum">
              <a:rPr lang="en-US">
                <a:cs typeface="Arial" charset="0"/>
              </a:rPr>
              <a:pPr/>
              <a:t>5</a:t>
            </a:fld>
            <a:endParaRPr lang="en-US" dirty="0">
              <a:cs typeface="Arial" charset="0"/>
            </a:endParaRPr>
          </a:p>
        </p:txBody>
      </p:sp>
      <p:sp>
        <p:nvSpPr>
          <p:cNvPr id="29700" name="Rectangle 1026"/>
          <p:cNvSpPr>
            <a:spLocks noGrp="1" noRot="1" noChangeAspect="1" noChangeArrowheads="1" noTextEdit="1"/>
          </p:cNvSpPr>
          <p:nvPr>
            <p:ph type="sldImg"/>
          </p:nvPr>
        </p:nvSpPr>
        <p:spPr>
          <a:ln/>
        </p:spPr>
      </p:sp>
      <p:sp>
        <p:nvSpPr>
          <p:cNvPr id="29701" name="Rectangle 1028"/>
          <p:cNvSpPr>
            <a:spLocks noGrp="1" noChangeArrowheads="1"/>
          </p:cNvSpPr>
          <p:nvPr>
            <p:ph type="body" idx="1"/>
          </p:nvPr>
        </p:nvSpPr>
        <p:spPr>
          <a:xfrm>
            <a:off x="975691" y="4530075"/>
            <a:ext cx="5363818" cy="4320212"/>
          </a:xfrm>
          <a:noFill/>
          <a:ln/>
        </p:spPr>
        <p:txBody>
          <a:bodyPr/>
          <a:lstStyle/>
          <a:p>
            <a:r>
              <a:rPr lang="en-US" u="sng" dirty="0" smtClean="0"/>
              <a:t>Notes:</a:t>
            </a:r>
          </a:p>
          <a:p>
            <a:pPr marL="174539" indent="-174539">
              <a:spcBef>
                <a:spcPts val="314"/>
              </a:spcBef>
              <a:buFont typeface="Arial" pitchFamily="34" charset="0"/>
              <a:buChar char="•"/>
            </a:pPr>
            <a:r>
              <a:rPr lang="en-US" dirty="0" smtClean="0"/>
              <a:t>The values at 690 nm, 633 nm and 488 nm were measured with a Optilab DSP.</a:t>
            </a:r>
          </a:p>
          <a:p>
            <a:pPr marL="422217" lvl="1" indent="-174539">
              <a:spcBef>
                <a:spcPts val="314"/>
              </a:spcBef>
              <a:buFont typeface="Arial" pitchFamily="34" charset="0"/>
              <a:buChar char="•"/>
            </a:pPr>
            <a:r>
              <a:rPr lang="en-US" dirty="0" smtClean="0"/>
              <a:t>The gallium arsenide laser used in HELEOS or TREOS operates at 658 nm. </a:t>
            </a:r>
          </a:p>
          <a:p>
            <a:pPr marL="422217" lvl="1" indent="-174539">
              <a:spcBef>
                <a:spcPts val="314"/>
              </a:spcBef>
              <a:buFont typeface="Arial" pitchFamily="34" charset="0"/>
              <a:buChar char="•"/>
            </a:pPr>
            <a:r>
              <a:rPr lang="en-US" dirty="0" smtClean="0"/>
              <a:t>The gallium arsenide laser used in an EOS or miniDAWN operates at 690 nm.  </a:t>
            </a:r>
          </a:p>
          <a:p>
            <a:pPr marL="422217" lvl="1" indent="-174539">
              <a:spcBef>
                <a:spcPts val="314"/>
              </a:spcBef>
              <a:buFont typeface="Arial" pitchFamily="34" charset="0"/>
              <a:buChar char="•"/>
            </a:pPr>
            <a:r>
              <a:rPr lang="en-US" dirty="0" smtClean="0"/>
              <a:t>The wavelength of the Helium Neon gas laser in the DAWN DSP series of instruments operates at 633 nm.  </a:t>
            </a:r>
          </a:p>
          <a:p>
            <a:pPr marL="422217" lvl="1" indent="-174539">
              <a:spcBef>
                <a:spcPts val="314"/>
              </a:spcBef>
              <a:buFont typeface="Arial" pitchFamily="34" charset="0"/>
              <a:buChar char="•"/>
            </a:pPr>
            <a:r>
              <a:rPr lang="en-US" dirty="0" smtClean="0"/>
              <a:t>The argon ion laser option that was available for the DAWN DSP operates at 488 nm. </a:t>
            </a:r>
          </a:p>
          <a:p>
            <a:pPr marL="422217" lvl="1" indent="-174539">
              <a:spcBef>
                <a:spcPts val="314"/>
              </a:spcBef>
              <a:buFont typeface="Arial" pitchFamily="34" charset="0"/>
              <a:buChar char="•"/>
            </a:pPr>
            <a:r>
              <a:rPr lang="en-US" dirty="0" smtClean="0"/>
              <a:t>The Neodymium-YAG laser (option) operates at 532nm in the EOS.</a:t>
            </a:r>
          </a:p>
          <a:p>
            <a:pPr marL="179525" indent="-179525">
              <a:spcBef>
                <a:spcPts val="314"/>
              </a:spcBef>
              <a:buFont typeface="Arial" pitchFamily="34" charset="0"/>
              <a:buChar char="•"/>
            </a:pPr>
            <a:r>
              <a:rPr lang="en-US" dirty="0" smtClean="0"/>
              <a:t>Additional dn/dc values for NaCl in H</a:t>
            </a:r>
            <a:r>
              <a:rPr lang="en-US" baseline="-25000" dirty="0" smtClean="0"/>
              <a:t>2</a:t>
            </a:r>
            <a:r>
              <a:rPr lang="en-US" dirty="0" smtClean="0"/>
              <a:t>O are from : A. Becker, et al., Berichte der Bunsengesellschaft fur Physikalische Chemie, April 1995, Vol. 99(4), pp. 600-608.</a:t>
            </a:r>
          </a:p>
          <a:p>
            <a:endParaRPr lang="en-US" dirty="0" smtClean="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7"/>
          <p:cNvSpPr>
            <a:spLocks noGrp="1" noChangeArrowheads="1"/>
          </p:cNvSpPr>
          <p:nvPr>
            <p:ph type="sldNum" sz="quarter" idx="5"/>
          </p:nvPr>
        </p:nvSpPr>
        <p:spPr>
          <a:noFill/>
        </p:spPr>
        <p:txBody>
          <a:bodyPr/>
          <a:lstStyle/>
          <a:p>
            <a:fld id="{6572E12E-0E0C-439E-B426-E227B3051490}" type="slidenum">
              <a:rPr lang="en-US">
                <a:cs typeface="Arial" charset="0"/>
              </a:rPr>
              <a:pPr/>
              <a:t>6</a:t>
            </a:fld>
            <a:endParaRPr lang="en-US" dirty="0">
              <a:cs typeface="Arial" charset="0"/>
            </a:endParaRPr>
          </a:p>
        </p:txBody>
      </p:sp>
      <p:sp>
        <p:nvSpPr>
          <p:cNvPr id="30724" name="Rectangle 1028"/>
          <p:cNvSpPr>
            <a:spLocks noGrp="1" noRot="1" noChangeAspect="1" noChangeArrowheads="1" noTextEdit="1"/>
          </p:cNvSpPr>
          <p:nvPr>
            <p:ph type="sldImg"/>
          </p:nvPr>
        </p:nvSpPr>
        <p:spPr>
          <a:ln/>
        </p:spPr>
      </p:sp>
      <p:sp>
        <p:nvSpPr>
          <p:cNvPr id="30725" name="Rectangle 1029"/>
          <p:cNvSpPr>
            <a:spLocks noGrp="1" noChangeArrowheads="1"/>
          </p:cNvSpPr>
          <p:nvPr>
            <p:ph type="body" idx="1"/>
          </p:nvPr>
        </p:nvSpPr>
        <p:spPr>
          <a:noFill/>
          <a:ln/>
        </p:spPr>
        <p:txBody>
          <a:bodyPr/>
          <a:lstStyle/>
          <a:p>
            <a:pPr marL="0" lvl="2" defTabSz="119684"/>
            <a:r>
              <a:rPr lang="en-US" sz="1200" u="sng" dirty="0" smtClean="0"/>
              <a:t>Notes:</a:t>
            </a:r>
          </a:p>
          <a:p>
            <a:pPr marL="174539" lvl="2" indent="-174539" defTabSz="119684">
              <a:buFont typeface="Arial" pitchFamily="34" charset="0"/>
              <a:buChar char="•"/>
            </a:pPr>
            <a:r>
              <a:rPr lang="en-US" sz="1100" dirty="0" smtClean="0"/>
              <a:t>Above a certain molar mass, the dn/dc can be considered to be a constant.</a:t>
            </a:r>
          </a:p>
          <a:p>
            <a:pPr marL="487045" lvl="3" defTabSz="119684"/>
            <a:r>
              <a:rPr lang="en-US" sz="1100" dirty="0" smtClean="0"/>
              <a:t>dn/dc = d + e/M</a:t>
            </a:r>
            <a:r>
              <a:rPr lang="en-US" sz="1100" baseline="-25000" dirty="0" smtClean="0"/>
              <a:t>w</a:t>
            </a:r>
          </a:p>
          <a:p>
            <a:pPr marL="487045" lvl="3" defTabSz="119684"/>
            <a:r>
              <a:rPr lang="en-US" sz="1100" dirty="0" smtClean="0"/>
              <a:t>d, e are constants; d corresponds to the specific refractive index increment at infinite M</a:t>
            </a:r>
            <a:r>
              <a:rPr lang="en-US" sz="1100" baseline="-25000" dirty="0" smtClean="0"/>
              <a:t>w</a:t>
            </a:r>
          </a:p>
          <a:p>
            <a:pPr marL="0" lvl="2" defTabSz="119684"/>
            <a:endParaRPr lang="en-US" sz="1100" dirty="0" smtClean="0"/>
          </a:p>
          <a:p>
            <a:pPr marL="0" lvl="2" defTabSz="119684"/>
            <a:r>
              <a:rPr lang="en-US" sz="1100" u="sng" dirty="0" smtClean="0"/>
              <a:t>References:</a:t>
            </a:r>
          </a:p>
          <a:p>
            <a:pPr marL="174539" lvl="2" indent="-174539" defTabSz="119684">
              <a:buFont typeface="Arial" pitchFamily="34" charset="0"/>
              <a:buChar char="•"/>
            </a:pPr>
            <a:r>
              <a:rPr lang="en-US" sz="1100" dirty="0" smtClean="0">
                <a:sym typeface="Symbol" pitchFamily="18" charset="2"/>
              </a:rPr>
              <a:t>“Size Exclusion Chromatography”, by S. Mori, H.G. Barth, Springer Verlag, 1999</a:t>
            </a:r>
            <a:endParaRPr lang="en-US" sz="1100" dirty="0" smtClean="0"/>
          </a:p>
          <a:p>
            <a:pPr marL="174539" lvl="2" indent="-174539" defTabSz="119684">
              <a:buFont typeface="Arial" pitchFamily="34" charset="0"/>
              <a:buChar char="•"/>
            </a:pPr>
            <a:r>
              <a:rPr lang="en-US" sz="1100" dirty="0" smtClean="0"/>
              <a:t>“Light Scattering from Polymer Solutions”, by Huglin, page 246</a:t>
            </a:r>
          </a:p>
          <a:p>
            <a:pPr marL="174539" lvl="2" indent="-174539" defTabSz="119684">
              <a:buFont typeface="Arial" pitchFamily="34" charset="0"/>
              <a:buChar char="•"/>
            </a:pPr>
            <a:r>
              <a:rPr lang="en-US" sz="1100" dirty="0" smtClean="0"/>
              <a:t>Good Reference for PS and isobutylene:  “Characterization of Low-Molecular-Weight Polymers: Failure of Universal Calibration in SEC”, R.R. Chance et. al., Int. J. Polymer Analysis &amp; Characterization, 1995, Vol. 1, pp. 3-34.</a:t>
            </a:r>
          </a:p>
          <a:p>
            <a:pPr defTabSz="119684"/>
            <a:endParaRPr lang="en-US" dirty="0" smtClean="0"/>
          </a:p>
          <a:p>
            <a:pPr defTabSz="119684"/>
            <a:endParaRPr lang="en-US" dirty="0" smtClean="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7"/>
          <p:cNvSpPr>
            <a:spLocks noGrp="1" noChangeArrowheads="1"/>
          </p:cNvSpPr>
          <p:nvPr>
            <p:ph type="sldNum" sz="quarter" idx="5"/>
          </p:nvPr>
        </p:nvSpPr>
        <p:spPr>
          <a:noFill/>
        </p:spPr>
        <p:txBody>
          <a:bodyPr/>
          <a:lstStyle/>
          <a:p>
            <a:fld id="{C472CDE6-5A23-46E0-B268-27E7D07BD861}" type="slidenum">
              <a:rPr lang="en-US">
                <a:cs typeface="Arial" charset="0"/>
              </a:rPr>
              <a:pPr/>
              <a:t>7</a:t>
            </a:fld>
            <a:endParaRPr lang="en-US" dirty="0">
              <a:cs typeface="Arial" charset="0"/>
            </a:endParaRPr>
          </a:p>
        </p:txBody>
      </p:sp>
      <p:sp>
        <p:nvSpPr>
          <p:cNvPr id="31748" name="Rectangle 2"/>
          <p:cNvSpPr>
            <a:spLocks noGrp="1" noRot="1" noChangeAspect="1" noChangeArrowheads="1" noTextEdit="1"/>
          </p:cNvSpPr>
          <p:nvPr>
            <p:ph type="sldImg"/>
          </p:nvPr>
        </p:nvSpPr>
        <p:spPr>
          <a:ln/>
        </p:spPr>
      </p:sp>
      <p:sp>
        <p:nvSpPr>
          <p:cNvPr id="31749" name="Rectangle 3"/>
          <p:cNvSpPr>
            <a:spLocks noGrp="1" noChangeArrowheads="1"/>
          </p:cNvSpPr>
          <p:nvPr>
            <p:ph type="body" idx="1"/>
          </p:nvPr>
        </p:nvSpPr>
        <p:spPr>
          <a:noFill/>
          <a:ln/>
        </p:spPr>
        <p:txBody>
          <a:bodyPr/>
          <a:lstStyle/>
          <a:p>
            <a:r>
              <a:rPr lang="en-US" u="sng" dirty="0" smtClean="0"/>
              <a:t>Notes:</a:t>
            </a:r>
          </a:p>
          <a:p>
            <a:pPr marL="174539" indent="-174539">
              <a:buFont typeface="Arial" pitchFamily="34" charset="0"/>
              <a:buChar char="•"/>
            </a:pPr>
            <a:r>
              <a:rPr lang="en-US" dirty="0" smtClean="0"/>
              <a:t>See also Chapter 6 of the Optilab rEX Hardware Manual for additional hints on dn/dc measurements.</a:t>
            </a:r>
          </a:p>
          <a:p>
            <a:pPr marL="174539" indent="-174539">
              <a:buFont typeface="Arial" pitchFamily="34" charset="0"/>
              <a:buChar char="•"/>
            </a:pPr>
            <a:r>
              <a:rPr lang="en-US" dirty="0" smtClean="0"/>
              <a:t>Polyelectrolytes (polymers with charges along their backbone) should be dialyzed against the desired mobile phase prior to off-line </a:t>
            </a:r>
            <a:r>
              <a:rPr lang="en-US" i="1" dirty="0" smtClean="0"/>
              <a:t>dn/dc</a:t>
            </a:r>
            <a:r>
              <a:rPr lang="en-US" dirty="0" smtClean="0"/>
              <a:t> determination.</a:t>
            </a:r>
          </a:p>
          <a:p>
            <a:pPr marL="174539" indent="-174539">
              <a:buFont typeface="Arial" pitchFamily="34" charset="0"/>
              <a:buChar char="•"/>
            </a:pPr>
            <a:r>
              <a:rPr lang="en-US" dirty="0" smtClean="0"/>
              <a:t>ASTRA software collects the voltages, performs the calculations, plots the data, and reports the </a:t>
            </a:r>
            <a:r>
              <a:rPr lang="en-US" i="1" dirty="0" smtClean="0"/>
              <a:t>dn/dc</a:t>
            </a:r>
            <a:r>
              <a:rPr lang="en-US" dirty="0" smtClean="0"/>
              <a:t> value.  If you have an Optilab rEX, the data can be collected digitally into ASTRA.  With other RI detectors, including the Wyatt Optilab DSP, the data will need to be collected as an analog voltage on one of the aux channels of your light scattering detector, and you will need to provide the RI calibration constant, which is the dn/dV (discussed later in this section).</a:t>
            </a:r>
          </a:p>
          <a:p>
            <a:pPr marL="174539" indent="-174539">
              <a:buFont typeface="Arial" pitchFamily="34" charset="0"/>
              <a:buChar char="•"/>
            </a:pPr>
            <a:r>
              <a:rPr lang="en-US" dirty="0" smtClean="0"/>
              <a:t>When using Wyatt’s dndc kit and an HPLC pump and mobile phase degasser, a small difference in DRI will be visible for degassed mobile phase and non-degassed solvent injection. Draw the baseline through the plateaus of the injected solvent which has the same amount of dissolved gas present.</a:t>
            </a:r>
          </a:p>
          <a:p>
            <a:r>
              <a:rPr lang="en-US" dirty="0" smtClean="0"/>
              <a:t>It is possible to use both a DAWN or MiniDAWN and an Optilab to simultaneously perform a Zimm Plot and dn/dc measurement (using polymer solutions of known concentration). See:</a:t>
            </a:r>
          </a:p>
          <a:p>
            <a:pPr marL="483721" indent="-184513">
              <a:buFont typeface="Arial" pitchFamily="34" charset="0"/>
              <a:buChar char="•"/>
            </a:pPr>
            <a:r>
              <a:rPr lang="en-US" sz="1000" dirty="0" smtClean="0"/>
              <a:t> Imad A. Haidar Ahmad and Andre M. Striegel, A Coupled MALS-DRI Method for Simultaneous Zimm and dn/dc Plot Construction Instrumentation Science and Technology, 37: 574–583, 2009</a:t>
            </a:r>
          </a:p>
          <a:p>
            <a:endParaRPr lang="en-US" dirty="0" smtClean="0"/>
          </a:p>
        </p:txBody>
      </p:sp>
      <p:sp>
        <p:nvSpPr>
          <p:cNvPr id="5" name="Footer Placeholder 4"/>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7"/>
          <p:cNvSpPr>
            <a:spLocks noGrp="1" noChangeArrowheads="1"/>
          </p:cNvSpPr>
          <p:nvPr>
            <p:ph type="sldNum" sz="quarter" idx="5"/>
          </p:nvPr>
        </p:nvSpPr>
        <p:spPr>
          <a:noFill/>
        </p:spPr>
        <p:txBody>
          <a:bodyPr/>
          <a:lstStyle/>
          <a:p>
            <a:fld id="{588A706F-4649-4C9A-8C8B-5BE312994289}" type="slidenum">
              <a:rPr lang="en-US">
                <a:cs typeface="Arial" charset="0"/>
              </a:rPr>
              <a:pPr/>
              <a:t>8</a:t>
            </a:fld>
            <a:endParaRPr lang="en-US" dirty="0">
              <a:cs typeface="Arial" charset="0"/>
            </a:endParaRPr>
          </a:p>
        </p:txBody>
      </p:sp>
      <p:sp>
        <p:nvSpPr>
          <p:cNvPr id="5126" name="Rectangle 2"/>
          <p:cNvSpPr>
            <a:spLocks noGrp="1" noRot="1" noChangeAspect="1" noChangeArrowheads="1" noTextEdit="1"/>
          </p:cNvSpPr>
          <p:nvPr>
            <p:ph type="sldImg"/>
          </p:nvPr>
        </p:nvSpPr>
        <p:spPr>
          <a:ln/>
        </p:spPr>
      </p:sp>
      <p:sp>
        <p:nvSpPr>
          <p:cNvPr id="5127" name="Rectangle 3"/>
          <p:cNvSpPr>
            <a:spLocks noGrp="1" noChangeArrowheads="1"/>
          </p:cNvSpPr>
          <p:nvPr>
            <p:ph type="body" idx="1"/>
          </p:nvPr>
        </p:nvSpPr>
        <p:spPr>
          <a:noFill/>
          <a:ln/>
        </p:spPr>
        <p:txBody>
          <a:bodyPr/>
          <a:lstStyle/>
          <a:p>
            <a:r>
              <a:rPr lang="en-US" u="sng" dirty="0" smtClean="0"/>
              <a:t>Notes:</a:t>
            </a:r>
          </a:p>
          <a:p>
            <a:pPr marL="174539" indent="-174539">
              <a:buFont typeface="Arial" pitchFamily="34" charset="0"/>
              <a:buChar char="•"/>
            </a:pPr>
            <a:r>
              <a:rPr lang="en-US" dirty="0" smtClean="0"/>
              <a:t>The only user input needed to determine dn/dc is to draw the baseline, set peak limits, and provide the concentration of each selected peak.  ASTRA will plot the data and determine the slope, which is the </a:t>
            </a:r>
            <a:r>
              <a:rPr lang="en-US" i="1" dirty="0" smtClean="0"/>
              <a:t>dn/dc</a:t>
            </a:r>
            <a:r>
              <a:rPr lang="en-US" dirty="0" smtClean="0"/>
              <a:t> of your polymer in your solvent.</a:t>
            </a:r>
          </a:p>
          <a:p>
            <a:pPr marL="174539" indent="-174539">
              <a:buFont typeface="Arial" pitchFamily="34" charset="0"/>
              <a:buChar char="•"/>
            </a:pPr>
            <a:r>
              <a:rPr lang="en-US" b="1" dirty="0" smtClean="0"/>
              <a:t>Error propagation of dn/dc when using RI as a concentration detector</a:t>
            </a:r>
            <a:r>
              <a:rPr lang="en-US" dirty="0" smtClean="0"/>
              <a:t>:</a:t>
            </a:r>
          </a:p>
          <a:p>
            <a:pPr lvl="1"/>
            <a:endParaRPr lang="en-US" dirty="0" smtClean="0"/>
          </a:p>
          <a:p>
            <a:pPr lvl="1">
              <a:spcBef>
                <a:spcPts val="0"/>
              </a:spcBef>
            </a:pPr>
            <a:r>
              <a:rPr lang="en-US" dirty="0" smtClean="0"/>
              <a:t>Recall: </a:t>
            </a:r>
          </a:p>
          <a:p>
            <a:pPr lvl="1"/>
            <a:endParaRPr lang="en-US" dirty="0" smtClean="0"/>
          </a:p>
          <a:p>
            <a:pPr lvl="1">
              <a:spcBef>
                <a:spcPts val="628"/>
              </a:spcBef>
            </a:pPr>
            <a:r>
              <a:rPr lang="en-US" dirty="0" smtClean="0"/>
              <a:t>With an RI, </a:t>
            </a:r>
            <a:endParaRPr lang="en-US" b="1" dirty="0" smtClean="0"/>
          </a:p>
          <a:p>
            <a:pPr marL="181188" indent="-181188" defTabSz="994038">
              <a:spcBef>
                <a:spcPts val="1257"/>
              </a:spcBef>
              <a:defRPr/>
            </a:pPr>
            <a:r>
              <a:rPr lang="en-US" dirty="0" smtClean="0">
                <a:latin typeface="Calibri"/>
              </a:rPr>
              <a:t>→  </a:t>
            </a:r>
            <a:r>
              <a:rPr lang="en-US" dirty="0" smtClean="0"/>
              <a:t>Therefore, in SEC-MALS, using an RI detector as the concentration detector, an error of 5% in the dn/dc value will result in an error of 5% in the computed molar mass.</a:t>
            </a:r>
          </a:p>
          <a:p>
            <a:pPr>
              <a:buFont typeface="Arial" pitchFamily="34" charset="0"/>
              <a:buChar char="•"/>
            </a:pPr>
            <a:endParaRPr lang="en-US" dirty="0" smtClean="0"/>
          </a:p>
          <a:p>
            <a:r>
              <a:rPr lang="en-US" dirty="0" smtClean="0">
                <a:sym typeface="Wingdings" pitchFamily="2" charset="2"/>
              </a:rPr>
              <a:t>  </a:t>
            </a:r>
            <a:endParaRPr lang="en-US" dirty="0" smtClean="0"/>
          </a:p>
        </p:txBody>
      </p:sp>
      <p:graphicFrame>
        <p:nvGraphicFramePr>
          <p:cNvPr id="5122" name="Object 2"/>
          <p:cNvGraphicFramePr>
            <a:graphicFrameLocks noChangeAspect="1"/>
          </p:cNvGraphicFramePr>
          <p:nvPr/>
        </p:nvGraphicFramePr>
        <p:xfrm>
          <a:off x="2075603" y="5569656"/>
          <a:ext cx="1489986" cy="513918"/>
        </p:xfrm>
        <a:graphic>
          <a:graphicData uri="http://schemas.openxmlformats.org/presentationml/2006/ole">
            <p:oleObj spid="_x0000_s5122" name="Equation" r:id="rId4" imgW="1333500" imgH="469900" progId="Equation.3">
              <p:embed/>
            </p:oleObj>
          </a:graphicData>
        </a:graphic>
      </p:graphicFrame>
      <p:sp>
        <p:nvSpPr>
          <p:cNvPr id="5128" name="Rectangle 4"/>
          <p:cNvSpPr>
            <a:spLocks noChangeArrowheads="1"/>
          </p:cNvSpPr>
          <p:nvPr/>
        </p:nvSpPr>
        <p:spPr bwMode="auto">
          <a:xfrm>
            <a:off x="1" y="0"/>
            <a:ext cx="197046" cy="413228"/>
          </a:xfrm>
          <a:prstGeom prst="rect">
            <a:avLst/>
          </a:prstGeom>
          <a:noFill/>
          <a:ln w="9525" algn="ctr">
            <a:noFill/>
            <a:miter lim="800000"/>
            <a:headEnd/>
            <a:tailEnd/>
          </a:ln>
        </p:spPr>
        <p:txBody>
          <a:bodyPr wrap="none" lIns="95747" tIns="47873" rIns="95747" bIns="47873" anchor="ctr">
            <a:spAutoFit/>
          </a:bodyPr>
          <a:lstStyle/>
          <a:p>
            <a:endParaRPr lang="en-US" dirty="0"/>
          </a:p>
        </p:txBody>
      </p:sp>
      <p:graphicFrame>
        <p:nvGraphicFramePr>
          <p:cNvPr id="5123" name="Object 3"/>
          <p:cNvGraphicFramePr>
            <a:graphicFrameLocks noChangeAspect="1"/>
          </p:cNvGraphicFramePr>
          <p:nvPr/>
        </p:nvGraphicFramePr>
        <p:xfrm>
          <a:off x="2315830" y="6064719"/>
          <a:ext cx="797239" cy="424434"/>
        </p:xfrm>
        <a:graphic>
          <a:graphicData uri="http://schemas.openxmlformats.org/presentationml/2006/ole">
            <p:oleObj spid="_x0000_s5123" name="Equation" r:id="rId5" imgW="723586" imgH="393529" progId="Equation.3">
              <p:embed/>
            </p:oleObj>
          </a:graphicData>
        </a:graphic>
      </p:graphicFrame>
      <p:sp>
        <p:nvSpPr>
          <p:cNvPr id="8" name="Footer Placeholder 7"/>
          <p:cNvSpPr>
            <a:spLocks noGrp="1"/>
          </p:cNvSpPr>
          <p:nvPr>
            <p:ph type="ftr" sz="quarter" idx="10"/>
          </p:nvPr>
        </p:nvSpPr>
        <p:spPr/>
        <p:txBody>
          <a:bodyPr/>
          <a:lstStyle/>
          <a:p>
            <a:r>
              <a:rPr lang="en-US" dirty="0" smtClean="0"/>
              <a:t>© Wyatt Technology Corporation 2011 – All Rights Reserved</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Rot="1" noChangeAspect="1" noChangeArrowheads="1" noTextEdit="1"/>
          </p:cNvSpPr>
          <p:nvPr>
            <p:ph type="sldImg"/>
          </p:nvPr>
        </p:nvSpPr>
        <p:spPr>
          <a:ln/>
        </p:spPr>
      </p:sp>
      <p:sp>
        <p:nvSpPr>
          <p:cNvPr id="32773" name="Rectangle 5"/>
          <p:cNvSpPr>
            <a:spLocks noGrp="1" noChangeArrowheads="1"/>
          </p:cNvSpPr>
          <p:nvPr>
            <p:ph type="body" idx="1"/>
          </p:nvPr>
        </p:nvSpPr>
        <p:spPr>
          <a:noFill/>
          <a:ln/>
        </p:spPr>
        <p:txBody>
          <a:bodyPr/>
          <a:lstStyle/>
          <a:p>
            <a:pPr>
              <a:spcBef>
                <a:spcPct val="50000"/>
              </a:spcBef>
            </a:pPr>
            <a:r>
              <a:rPr lang="en-US" u="sng" dirty="0" smtClean="0"/>
              <a:t>Notes:</a:t>
            </a:r>
          </a:p>
          <a:p>
            <a:pPr marL="174539" indent="-174539">
              <a:spcBef>
                <a:spcPct val="50000"/>
              </a:spcBef>
              <a:buFont typeface="Arial" pitchFamily="34" charset="0"/>
              <a:buChar char="•"/>
            </a:pPr>
            <a:r>
              <a:rPr lang="en-US" dirty="0" smtClean="0"/>
              <a:t>An on-line dn/dc value is equivalent to an off-line dn/dc value from a dialyzed sample.</a:t>
            </a:r>
          </a:p>
          <a:p>
            <a:pPr marL="174539" indent="-174539">
              <a:spcBef>
                <a:spcPct val="50000"/>
              </a:spcBef>
              <a:buFont typeface="Arial" pitchFamily="34" charset="0"/>
              <a:buChar char="•"/>
            </a:pPr>
            <a:r>
              <a:rPr lang="en-US" dirty="0" smtClean="0"/>
              <a:t>It is generally fair to assume 100% mass recovery of organic polymers for SEC in organic solvents.  It is not a safe assumption when analyzing proteins or other polyelectrolytes in aqueous buffers, however.</a:t>
            </a:r>
          </a:p>
          <a:p>
            <a:pPr marL="174539" indent="-174539">
              <a:spcBef>
                <a:spcPct val="50000"/>
              </a:spcBef>
              <a:buFont typeface="Arial" pitchFamily="34" charset="0"/>
              <a:buChar char="•"/>
            </a:pPr>
            <a:r>
              <a:rPr lang="en-US" dirty="0" smtClean="0"/>
              <a:t>If you work with polymers that absorb UV light, and you know the polymer’s extinction coefficient, you can use an on-line UV detector to calculate the amount of polymer recovered in a particular peak.  You can then enter that measured value as the amount of mass of sample injected, and then process the data using the RI signal assuming 100% mass recovery instead of providing either a known </a:t>
            </a:r>
            <a:r>
              <a:rPr lang="en-US" i="1" dirty="0" smtClean="0"/>
              <a:t>dn/dc</a:t>
            </a:r>
            <a:r>
              <a:rPr lang="en-US" dirty="0" smtClean="0"/>
              <a:t> value or a known RI aux constant.</a:t>
            </a:r>
          </a:p>
        </p:txBody>
      </p:sp>
      <p:sp>
        <p:nvSpPr>
          <p:cNvPr id="4" name="Footer Placeholder 3"/>
          <p:cNvSpPr>
            <a:spLocks noGrp="1"/>
          </p:cNvSpPr>
          <p:nvPr>
            <p:ph type="ftr" sz="quarter" idx="10"/>
          </p:nvPr>
        </p:nvSpPr>
        <p:spPr/>
        <p:txBody>
          <a:bodyPr/>
          <a:lstStyle/>
          <a:p>
            <a:r>
              <a:rPr lang="en-US" dirty="0" smtClean="0"/>
              <a:t>© Wyatt Technology Corporation 2011 – All Rights Reserved</a:t>
            </a:r>
            <a:endParaRPr lang="en-US" dirty="0"/>
          </a:p>
        </p:txBody>
      </p:sp>
      <p:sp>
        <p:nvSpPr>
          <p:cNvPr id="5" name="Slide Number Placeholder 4"/>
          <p:cNvSpPr>
            <a:spLocks noGrp="1"/>
          </p:cNvSpPr>
          <p:nvPr>
            <p:ph type="sldNum" sz="quarter" idx="11"/>
          </p:nvPr>
        </p:nvSpPr>
        <p:spPr/>
        <p:txBody>
          <a:bodyPr/>
          <a:lstStyle/>
          <a:p>
            <a:pPr>
              <a:defRPr/>
            </a:pPr>
            <a:fld id="{11B0898C-7A26-4C55-A3B8-9E980AE7A892}"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lvl1pPr>
              <a:defRPr lang="en-US" sz="3400" b="1" i="1" dirty="0">
                <a:solidFill>
                  <a:schemeClr val="tx1"/>
                </a:solidFill>
                <a:latin typeface="Calibri" pitchFamily="34" charset="0"/>
                <a:ea typeface="+mj-ea"/>
                <a:cs typeface="+mj-cs"/>
              </a:defRPr>
            </a:lvl1p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15014" y="136126"/>
            <a:ext cx="7827373" cy="6220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86886" y="1299217"/>
            <a:ext cx="8763953" cy="5002157"/>
          </a:xfrm>
        </p:spPr>
        <p:txBody>
          <a:bodyPr/>
          <a:lstStyle/>
          <a:p>
            <a:r>
              <a:rPr lang="en-US" dirty="0" smtClean="0"/>
              <a:t>Click icon to add table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14463" y="0"/>
            <a:ext cx="7827962" cy="815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87363" y="1298575"/>
            <a:ext cx="4305300" cy="5002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45063" y="1298575"/>
            <a:ext cx="4305300" cy="5002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vmlDrawing" Target="../drawings/vmlDrawing1.v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0" y="0"/>
            <a:ext cx="9737725" cy="376138"/>
          </a:xfrm>
          <a:prstGeom prst="rect">
            <a:avLst/>
          </a:prstGeom>
          <a:noFill/>
          <a:ln w="9525">
            <a:noFill/>
            <a:miter lim="800000"/>
            <a:headEnd/>
            <a:tailEnd/>
          </a:ln>
          <a:effectLst/>
        </p:spPr>
        <p:txBody>
          <a:bodyPr lIns="98179" tIns="49090" rIns="98179" bIns="49090">
            <a:spAutoFit/>
          </a:bodyPr>
          <a:lstStyle/>
          <a:p>
            <a:pPr eaLnBrk="0" hangingPunct="0">
              <a:defRPr/>
            </a:pPr>
            <a:endParaRPr lang="en-US" dirty="0">
              <a:cs typeface="+mn-cs"/>
            </a:endParaRPr>
          </a:p>
        </p:txBody>
      </p:sp>
      <p:sp>
        <p:nvSpPr>
          <p:cNvPr id="20489" name="Line 9"/>
          <p:cNvSpPr>
            <a:spLocks noChangeShapeType="1"/>
          </p:cNvSpPr>
          <p:nvPr/>
        </p:nvSpPr>
        <p:spPr bwMode="auto">
          <a:xfrm>
            <a:off x="0" y="751271"/>
            <a:ext cx="2415835" cy="0"/>
          </a:xfrm>
          <a:prstGeom prst="line">
            <a:avLst/>
          </a:prstGeom>
          <a:noFill/>
          <a:ln w="9525">
            <a:solidFill>
              <a:schemeClr val="tx1"/>
            </a:solidFill>
            <a:round/>
            <a:headEnd/>
            <a:tailEnd/>
          </a:ln>
          <a:effectLst/>
        </p:spPr>
        <p:txBody>
          <a:bodyPr lIns="98179" tIns="49090" rIns="98179" bIns="49090"/>
          <a:lstStyle/>
          <a:p>
            <a:pPr algn="ctr" eaLnBrk="0" hangingPunct="0">
              <a:defRPr/>
            </a:pPr>
            <a:endParaRPr lang="en-US" dirty="0">
              <a:cs typeface="+mn-cs"/>
            </a:endParaRPr>
          </a:p>
        </p:txBody>
      </p:sp>
      <p:sp>
        <p:nvSpPr>
          <p:cNvPr id="20484" name="Text Box 4"/>
          <p:cNvSpPr txBox="1">
            <a:spLocks noChangeArrowheads="1"/>
          </p:cNvSpPr>
          <p:nvPr/>
        </p:nvSpPr>
        <p:spPr bwMode="auto">
          <a:xfrm>
            <a:off x="0" y="0"/>
            <a:ext cx="9737725" cy="1002844"/>
          </a:xfrm>
          <a:prstGeom prst="rect">
            <a:avLst/>
          </a:prstGeom>
          <a:gradFill flip="none" rotWithShape="1">
            <a:gsLst>
              <a:gs pos="0">
                <a:schemeClr val="accent3"/>
              </a:gs>
              <a:gs pos="100000">
                <a:schemeClr val="accent6">
                  <a:lumMod val="20000"/>
                  <a:lumOff val="80000"/>
                </a:schemeClr>
              </a:gs>
            </a:gsLst>
            <a:lin ang="18900000" scaled="1"/>
            <a:tileRect/>
          </a:gradFill>
          <a:ln w="9525">
            <a:noFill/>
            <a:miter lim="800000"/>
            <a:headEnd/>
            <a:tailEnd/>
          </a:ln>
          <a:effectLst/>
        </p:spPr>
        <p:txBody>
          <a:bodyPr lIns="98179" tIns="49090" rIns="98179" bIns="49090"/>
          <a:lstStyle/>
          <a:p>
            <a:pPr algn="ctr" eaLnBrk="0" hangingPunct="0">
              <a:defRPr/>
            </a:pPr>
            <a:endParaRPr lang="en-US" sz="4300" dirty="0">
              <a:cs typeface="+mn-cs"/>
            </a:endParaRPr>
          </a:p>
        </p:txBody>
      </p:sp>
      <p:graphicFrame>
        <p:nvGraphicFramePr>
          <p:cNvPr id="72706" name="Object 11"/>
          <p:cNvGraphicFramePr>
            <a:graphicFrameLocks/>
          </p:cNvGraphicFramePr>
          <p:nvPr/>
        </p:nvGraphicFramePr>
        <p:xfrm>
          <a:off x="71005" y="51693"/>
          <a:ext cx="1267933" cy="735764"/>
        </p:xfrm>
        <a:graphic>
          <a:graphicData uri="http://schemas.openxmlformats.org/presentationml/2006/ole">
            <p:oleObj spid="_x0000_s82946" name="FreeHand 5.0 Drawing" r:id="rId7" imgW="4003560" imgH="2427120" progId="">
              <p:embed/>
            </p:oleObj>
          </a:graphicData>
        </a:graphic>
      </p:graphicFrame>
      <p:sp>
        <p:nvSpPr>
          <p:cNvPr id="72713" name="Rectangle 12"/>
          <p:cNvSpPr>
            <a:spLocks noGrp="1" noChangeArrowheads="1"/>
          </p:cNvSpPr>
          <p:nvPr>
            <p:ph type="title"/>
          </p:nvPr>
        </p:nvSpPr>
        <p:spPr bwMode="auto">
          <a:xfrm>
            <a:off x="1415014" y="167142"/>
            <a:ext cx="7916973" cy="622038"/>
          </a:xfrm>
          <a:prstGeom prst="rect">
            <a:avLst/>
          </a:prstGeom>
          <a:noFill/>
          <a:ln w="9525">
            <a:noFill/>
            <a:miter lim="800000"/>
            <a:headEnd/>
            <a:tailEnd/>
          </a:ln>
        </p:spPr>
        <p:txBody>
          <a:bodyPr vert="horz" wrap="square" lIns="98179" tIns="49090" rIns="98179" bIns="49090" numCol="1" anchor="ctr" anchorCtr="0" compatLnSpc="1">
            <a:prstTxWarp prst="textNoShape">
              <a:avLst/>
            </a:prstTxWarp>
          </a:bodyPr>
          <a:lstStyle/>
          <a:p>
            <a:pPr lvl="0"/>
            <a:r>
              <a:rPr lang="en-US" dirty="0" smtClean="0"/>
              <a:t>Title</a:t>
            </a:r>
          </a:p>
        </p:txBody>
      </p:sp>
      <p:sp>
        <p:nvSpPr>
          <p:cNvPr id="72714" name="Rectangle 13"/>
          <p:cNvSpPr>
            <a:spLocks noGrp="1" noChangeArrowheads="1"/>
          </p:cNvSpPr>
          <p:nvPr>
            <p:ph type="body" idx="1"/>
          </p:nvPr>
        </p:nvSpPr>
        <p:spPr bwMode="auto">
          <a:xfrm>
            <a:off x="486886" y="1299217"/>
            <a:ext cx="8763953" cy="5002157"/>
          </a:xfrm>
          <a:prstGeom prst="rect">
            <a:avLst/>
          </a:prstGeom>
          <a:noFill/>
          <a:ln w="9525">
            <a:noFill/>
            <a:miter lim="800000"/>
            <a:headEnd/>
            <a:tailEnd/>
          </a:ln>
        </p:spPr>
        <p:txBody>
          <a:bodyPr vert="horz" wrap="square" lIns="98179" tIns="49090" rIns="98179" bIns="4909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6" name="Rectangle 2"/>
          <p:cNvSpPr>
            <a:spLocks noChangeArrowheads="1"/>
          </p:cNvSpPr>
          <p:nvPr/>
        </p:nvSpPr>
        <p:spPr bwMode="auto">
          <a:xfrm>
            <a:off x="0" y="6868135"/>
            <a:ext cx="9737725" cy="575653"/>
          </a:xfrm>
          <a:prstGeom prst="rect">
            <a:avLst/>
          </a:prstGeom>
          <a:gradFill flip="none" rotWithShape="1">
            <a:gsLst>
              <a:gs pos="0">
                <a:schemeClr val="accent3"/>
              </a:gs>
              <a:gs pos="100000">
                <a:schemeClr val="accent6">
                  <a:lumMod val="20000"/>
                  <a:lumOff val="80000"/>
                </a:schemeClr>
              </a:gs>
            </a:gsLst>
            <a:lin ang="2700000" scaled="1"/>
            <a:tileRect/>
          </a:gradFill>
          <a:ln w="9525">
            <a:noFill/>
            <a:miter lim="800000"/>
            <a:headEnd/>
            <a:tailEnd/>
          </a:ln>
          <a:effectLst/>
        </p:spPr>
        <p:txBody>
          <a:bodyPr wrap="none" lIns="98179" tIns="49090" rIns="98179" bIns="49090" anchor="ctr"/>
          <a:lstStyle/>
          <a:p>
            <a:pPr algn="l" eaLnBrk="0" hangingPunct="0">
              <a:defRPr/>
            </a:pPr>
            <a:r>
              <a:rPr lang="de-DE" sz="1300" dirty="0">
                <a:cs typeface="+mn-cs"/>
              </a:rPr>
              <a:t>   </a:t>
            </a:r>
            <a:endParaRPr lang="de-DE" sz="1300" dirty="0" smtClean="0">
              <a:cs typeface="+mn-cs"/>
            </a:endParaRPr>
          </a:p>
          <a:p>
            <a:pPr algn="l" eaLnBrk="0" hangingPunct="0">
              <a:defRPr/>
            </a:pPr>
            <a:r>
              <a:rPr lang="de-DE" sz="900" b="0" dirty="0" smtClean="0">
                <a:cs typeface="+mn-cs"/>
              </a:rPr>
              <a:t>© </a:t>
            </a:r>
            <a:r>
              <a:rPr lang="de-DE" sz="1100" b="0" dirty="0">
                <a:latin typeface="Calibri" pitchFamily="34" charset="0"/>
                <a:cs typeface="+mn-cs"/>
              </a:rPr>
              <a:t>Wyatt Technology Corporation 2011 – All Rights Reserved</a:t>
            </a:r>
          </a:p>
        </p:txBody>
      </p:sp>
      <p:sp>
        <p:nvSpPr>
          <p:cNvPr id="19" name="Rectangle 18"/>
          <p:cNvSpPr>
            <a:spLocks noChangeArrowheads="1"/>
          </p:cNvSpPr>
          <p:nvPr/>
        </p:nvSpPr>
        <p:spPr bwMode="auto">
          <a:xfrm>
            <a:off x="9314822" y="1"/>
            <a:ext cx="422903" cy="299194"/>
          </a:xfrm>
          <a:prstGeom prst="rect">
            <a:avLst/>
          </a:prstGeom>
          <a:noFill/>
          <a:ln w="9525">
            <a:noFill/>
            <a:miter lim="800000"/>
            <a:headEnd/>
            <a:tailEnd/>
          </a:ln>
          <a:effectLst/>
        </p:spPr>
        <p:txBody>
          <a:bodyPr wrap="square" lIns="98179" tIns="49090" rIns="98179" bIns="49090">
            <a:spAutoFit/>
          </a:bodyPr>
          <a:lstStyle/>
          <a:p>
            <a:pPr algn="r" eaLnBrk="0" hangingPunct="0">
              <a:defRPr/>
            </a:pPr>
            <a:fld id="{83D78D79-86D9-4A5D-A155-84DB3D213E17}" type="slidenum">
              <a:rPr lang="de-DE" sz="1300">
                <a:latin typeface="Calibri" pitchFamily="34" charset="0"/>
                <a:cs typeface="+mn-cs"/>
              </a:rPr>
              <a:pPr algn="r" eaLnBrk="0" hangingPunct="0">
                <a:defRPr/>
              </a:pPr>
              <a:t>‹#›</a:t>
            </a:fld>
            <a:endParaRPr lang="en-US" sz="1300" dirty="0">
              <a:latin typeface="Calibri" pitchFamily="34" charset="0"/>
              <a:cs typeface="+mn-cs"/>
            </a:endParaRPr>
          </a:p>
        </p:txBody>
      </p:sp>
      <p:pic>
        <p:nvPicPr>
          <p:cNvPr id="72721" name="Picture 2490" descr="Wyatt logo no address full circle thicker lines"/>
          <p:cNvPicPr>
            <a:picLocks noChangeAspect="1" noChangeArrowheads="1"/>
          </p:cNvPicPr>
          <p:nvPr/>
        </p:nvPicPr>
        <p:blipFill>
          <a:blip r:embed="rId8" cstate="print"/>
          <a:srcRect r="7345"/>
          <a:stretch>
            <a:fillRect/>
          </a:stretch>
        </p:blipFill>
        <p:spPr bwMode="auto">
          <a:xfrm>
            <a:off x="8121263" y="6884828"/>
            <a:ext cx="1596987" cy="558960"/>
          </a:xfrm>
          <a:prstGeom prst="rect">
            <a:avLst/>
          </a:prstGeom>
          <a:noFill/>
          <a:ln w="9525">
            <a:noFill/>
            <a:miter lim="800000"/>
            <a:headEnd/>
            <a:tailEnd/>
          </a:ln>
        </p:spPr>
      </p:pic>
      <p:sp>
        <p:nvSpPr>
          <p:cNvPr id="15" name="Text Box 12"/>
          <p:cNvSpPr txBox="1">
            <a:spLocks noChangeArrowheads="1"/>
          </p:cNvSpPr>
          <p:nvPr/>
        </p:nvSpPr>
        <p:spPr bwMode="auto">
          <a:xfrm>
            <a:off x="3083614" y="4548981"/>
            <a:ext cx="2045598" cy="376138"/>
          </a:xfrm>
          <a:prstGeom prst="rect">
            <a:avLst/>
          </a:prstGeom>
          <a:noFill/>
          <a:ln w="25400">
            <a:noFill/>
            <a:miter lim="800000"/>
            <a:headEnd type="none" w="sm" len="sm"/>
            <a:tailEnd type="none" w="sm" len="sm"/>
          </a:ln>
          <a:effectLst/>
        </p:spPr>
        <p:txBody>
          <a:bodyPr lIns="98179" tIns="49090" rIns="98179" bIns="49090">
            <a:spAutoFit/>
          </a:bodyPr>
          <a:lstStyle/>
          <a:p>
            <a:pPr algn="ct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Lst>
  <p:hf sldNum="0" hdr="0" dt="0"/>
  <p:txStyles>
    <p:titleStyle>
      <a:lvl1pPr algn="ctr" rtl="0" eaLnBrk="1" fontAlgn="base" hangingPunct="1">
        <a:spcBef>
          <a:spcPct val="0"/>
        </a:spcBef>
        <a:spcAft>
          <a:spcPct val="0"/>
        </a:spcAft>
        <a:defRPr sz="3400" b="1" i="1">
          <a:solidFill>
            <a:schemeClr val="tx1"/>
          </a:solidFill>
          <a:latin typeface="Calibri" pitchFamily="34" charset="0"/>
          <a:ea typeface="+mj-ea"/>
          <a:cs typeface="+mj-cs"/>
        </a:defRPr>
      </a:lvl1pPr>
      <a:lvl2pPr algn="ctr" rtl="0" eaLnBrk="1" fontAlgn="base" hangingPunct="1">
        <a:spcBef>
          <a:spcPct val="0"/>
        </a:spcBef>
        <a:spcAft>
          <a:spcPct val="0"/>
        </a:spcAft>
        <a:defRPr sz="3400" b="1" i="1">
          <a:solidFill>
            <a:srgbClr val="FFFF00"/>
          </a:solidFill>
          <a:latin typeface="Calibri" pitchFamily="34" charset="0"/>
          <a:cs typeface="Arial" charset="0"/>
        </a:defRPr>
      </a:lvl2pPr>
      <a:lvl3pPr algn="ctr" rtl="0" eaLnBrk="1" fontAlgn="base" hangingPunct="1">
        <a:spcBef>
          <a:spcPct val="0"/>
        </a:spcBef>
        <a:spcAft>
          <a:spcPct val="0"/>
        </a:spcAft>
        <a:defRPr sz="3400" b="1" i="1">
          <a:solidFill>
            <a:srgbClr val="FFFF00"/>
          </a:solidFill>
          <a:latin typeface="Calibri" pitchFamily="34" charset="0"/>
          <a:cs typeface="Arial" charset="0"/>
        </a:defRPr>
      </a:lvl3pPr>
      <a:lvl4pPr algn="ctr" rtl="0" eaLnBrk="1" fontAlgn="base" hangingPunct="1">
        <a:spcBef>
          <a:spcPct val="0"/>
        </a:spcBef>
        <a:spcAft>
          <a:spcPct val="0"/>
        </a:spcAft>
        <a:defRPr sz="3400" b="1" i="1">
          <a:solidFill>
            <a:srgbClr val="FFFF00"/>
          </a:solidFill>
          <a:latin typeface="Calibri" pitchFamily="34" charset="0"/>
          <a:cs typeface="Arial" charset="0"/>
        </a:defRPr>
      </a:lvl4pPr>
      <a:lvl5pPr algn="ctr" rtl="0" eaLnBrk="1" fontAlgn="base" hangingPunct="1">
        <a:spcBef>
          <a:spcPct val="0"/>
        </a:spcBef>
        <a:spcAft>
          <a:spcPct val="0"/>
        </a:spcAft>
        <a:defRPr sz="3400" b="1" i="1">
          <a:solidFill>
            <a:srgbClr val="FFFF00"/>
          </a:solidFill>
          <a:latin typeface="Calibri" pitchFamily="34" charset="0"/>
          <a:cs typeface="Arial" charset="0"/>
        </a:defRPr>
      </a:lvl5pPr>
      <a:lvl6pPr marL="490896" algn="ctr" rtl="0" eaLnBrk="1" fontAlgn="base" hangingPunct="1">
        <a:spcBef>
          <a:spcPct val="0"/>
        </a:spcBef>
        <a:spcAft>
          <a:spcPct val="0"/>
        </a:spcAft>
        <a:defRPr sz="2600" b="1" i="1">
          <a:solidFill>
            <a:srgbClr val="FFFF00"/>
          </a:solidFill>
          <a:latin typeface="Arial" charset="0"/>
          <a:cs typeface="Arial" charset="0"/>
        </a:defRPr>
      </a:lvl6pPr>
      <a:lvl7pPr marL="981791" algn="ctr" rtl="0" eaLnBrk="1" fontAlgn="base" hangingPunct="1">
        <a:spcBef>
          <a:spcPct val="0"/>
        </a:spcBef>
        <a:spcAft>
          <a:spcPct val="0"/>
        </a:spcAft>
        <a:defRPr sz="2600" b="1" i="1">
          <a:solidFill>
            <a:srgbClr val="FFFF00"/>
          </a:solidFill>
          <a:latin typeface="Arial" charset="0"/>
          <a:cs typeface="Arial" charset="0"/>
        </a:defRPr>
      </a:lvl7pPr>
      <a:lvl8pPr marL="1472687" algn="ctr" rtl="0" eaLnBrk="1" fontAlgn="base" hangingPunct="1">
        <a:spcBef>
          <a:spcPct val="0"/>
        </a:spcBef>
        <a:spcAft>
          <a:spcPct val="0"/>
        </a:spcAft>
        <a:defRPr sz="2600" b="1" i="1">
          <a:solidFill>
            <a:srgbClr val="FFFF00"/>
          </a:solidFill>
          <a:latin typeface="Arial" charset="0"/>
          <a:cs typeface="Arial" charset="0"/>
        </a:defRPr>
      </a:lvl8pPr>
      <a:lvl9pPr marL="1963583" algn="ctr" rtl="0" eaLnBrk="1" fontAlgn="base" hangingPunct="1">
        <a:spcBef>
          <a:spcPct val="0"/>
        </a:spcBef>
        <a:spcAft>
          <a:spcPct val="0"/>
        </a:spcAft>
        <a:defRPr sz="2600" b="1" i="1">
          <a:solidFill>
            <a:srgbClr val="FFFF00"/>
          </a:solidFill>
          <a:latin typeface="Arial" charset="0"/>
          <a:cs typeface="Arial" charset="0"/>
        </a:defRPr>
      </a:lvl9pPr>
    </p:titleStyle>
    <p:bodyStyle>
      <a:lvl1pPr marL="368172" indent="-368172" algn="l" rtl="0" eaLnBrk="1" fontAlgn="base" hangingPunct="1">
        <a:spcBef>
          <a:spcPct val="20000"/>
        </a:spcBef>
        <a:spcAft>
          <a:spcPct val="0"/>
        </a:spcAft>
        <a:buChar char="•"/>
        <a:defRPr sz="2600">
          <a:solidFill>
            <a:schemeClr val="tx1"/>
          </a:solidFill>
          <a:latin typeface="Calibri" pitchFamily="34" charset="0"/>
          <a:ea typeface="+mn-ea"/>
          <a:cs typeface="+mn-cs"/>
        </a:defRPr>
      </a:lvl1pPr>
      <a:lvl2pPr marL="797705" indent="-306810" algn="l" rtl="0" eaLnBrk="1" fontAlgn="base" hangingPunct="1">
        <a:spcBef>
          <a:spcPct val="20000"/>
        </a:spcBef>
        <a:spcAft>
          <a:spcPct val="0"/>
        </a:spcAft>
        <a:buChar char="–"/>
        <a:defRPr sz="2100">
          <a:solidFill>
            <a:schemeClr val="tx1"/>
          </a:solidFill>
          <a:latin typeface="Calibri" pitchFamily="34" charset="0"/>
          <a:cs typeface="+mn-cs"/>
        </a:defRPr>
      </a:lvl2pPr>
      <a:lvl3pPr marL="1227239" indent="-245448" algn="l" rtl="0" eaLnBrk="1" fontAlgn="base" hangingPunct="1">
        <a:spcBef>
          <a:spcPct val="20000"/>
        </a:spcBef>
        <a:spcAft>
          <a:spcPct val="0"/>
        </a:spcAft>
        <a:buChar char="•"/>
        <a:defRPr>
          <a:solidFill>
            <a:schemeClr val="tx1"/>
          </a:solidFill>
          <a:latin typeface="Calibri" pitchFamily="34" charset="0"/>
          <a:cs typeface="+mn-cs"/>
        </a:defRPr>
      </a:lvl3pPr>
      <a:lvl4pPr marL="1718135" indent="-245448" algn="l" rtl="0" eaLnBrk="1" fontAlgn="base" hangingPunct="1">
        <a:spcBef>
          <a:spcPct val="20000"/>
        </a:spcBef>
        <a:spcAft>
          <a:spcPct val="0"/>
        </a:spcAft>
        <a:buChar char="–"/>
        <a:defRPr sz="1700">
          <a:solidFill>
            <a:schemeClr val="tx1"/>
          </a:solidFill>
          <a:latin typeface="Calibri" pitchFamily="34" charset="0"/>
          <a:cs typeface="+mn-cs"/>
        </a:defRPr>
      </a:lvl4pPr>
      <a:lvl5pPr marL="2209030" indent="-245448" algn="l" rtl="0" eaLnBrk="1" fontAlgn="base" hangingPunct="1">
        <a:spcBef>
          <a:spcPct val="20000"/>
        </a:spcBef>
        <a:spcAft>
          <a:spcPct val="0"/>
        </a:spcAft>
        <a:buChar char="»"/>
        <a:defRPr sz="1700">
          <a:solidFill>
            <a:schemeClr val="tx1"/>
          </a:solidFill>
          <a:latin typeface="Calibri" pitchFamily="34" charset="0"/>
          <a:cs typeface="+mn-cs"/>
        </a:defRPr>
      </a:lvl5pPr>
      <a:lvl6pPr marL="2699926" indent="-245448" algn="l" rtl="0" eaLnBrk="1" fontAlgn="base" hangingPunct="1">
        <a:spcBef>
          <a:spcPct val="20000"/>
        </a:spcBef>
        <a:spcAft>
          <a:spcPct val="0"/>
        </a:spcAft>
        <a:buChar char="»"/>
        <a:defRPr sz="1700">
          <a:solidFill>
            <a:schemeClr val="tx1"/>
          </a:solidFill>
          <a:latin typeface="+mn-lt"/>
          <a:cs typeface="+mn-cs"/>
        </a:defRPr>
      </a:lvl6pPr>
      <a:lvl7pPr marL="3190822" indent="-245448" algn="l" rtl="0" eaLnBrk="1" fontAlgn="base" hangingPunct="1">
        <a:spcBef>
          <a:spcPct val="20000"/>
        </a:spcBef>
        <a:spcAft>
          <a:spcPct val="0"/>
        </a:spcAft>
        <a:buChar char="»"/>
        <a:defRPr sz="1700">
          <a:solidFill>
            <a:schemeClr val="tx1"/>
          </a:solidFill>
          <a:latin typeface="+mn-lt"/>
          <a:cs typeface="+mn-cs"/>
        </a:defRPr>
      </a:lvl7pPr>
      <a:lvl8pPr marL="3681717" indent="-245448" algn="l" rtl="0" eaLnBrk="1" fontAlgn="base" hangingPunct="1">
        <a:spcBef>
          <a:spcPct val="20000"/>
        </a:spcBef>
        <a:spcAft>
          <a:spcPct val="0"/>
        </a:spcAft>
        <a:buChar char="»"/>
        <a:defRPr sz="1700">
          <a:solidFill>
            <a:schemeClr val="tx1"/>
          </a:solidFill>
          <a:latin typeface="+mn-lt"/>
          <a:cs typeface="+mn-cs"/>
        </a:defRPr>
      </a:lvl8pPr>
      <a:lvl9pPr marL="4172613" indent="-245448" algn="l" rtl="0" eaLnBrk="1" fontAlgn="base" hangingPunct="1">
        <a:spcBef>
          <a:spcPct val="20000"/>
        </a:spcBef>
        <a:spcAft>
          <a:spcPct val="0"/>
        </a:spcAft>
        <a:buChar char="»"/>
        <a:defRPr sz="1700">
          <a:solidFill>
            <a:schemeClr val="tx1"/>
          </a:solidFill>
          <a:latin typeface="+mn-lt"/>
          <a:cs typeface="+mn-cs"/>
        </a:defRPr>
      </a:lvl9pPr>
    </p:bodyStyle>
    <p:otherStyle>
      <a:defPPr>
        <a:defRPr lang="en-US"/>
      </a:defPPr>
      <a:lvl1pPr marL="0" algn="l" defTabSz="981791" rtl="0" eaLnBrk="1" latinLnBrk="0" hangingPunct="1">
        <a:defRPr sz="1900" kern="1200">
          <a:solidFill>
            <a:schemeClr val="tx1"/>
          </a:solidFill>
          <a:latin typeface="+mn-lt"/>
          <a:ea typeface="+mn-ea"/>
          <a:cs typeface="+mn-cs"/>
        </a:defRPr>
      </a:lvl1pPr>
      <a:lvl2pPr marL="490896" algn="l" defTabSz="981791" rtl="0" eaLnBrk="1" latinLnBrk="0" hangingPunct="1">
        <a:defRPr sz="1900" kern="1200">
          <a:solidFill>
            <a:schemeClr val="tx1"/>
          </a:solidFill>
          <a:latin typeface="+mn-lt"/>
          <a:ea typeface="+mn-ea"/>
          <a:cs typeface="+mn-cs"/>
        </a:defRPr>
      </a:lvl2pPr>
      <a:lvl3pPr marL="981791" algn="l" defTabSz="981791" rtl="0" eaLnBrk="1" latinLnBrk="0" hangingPunct="1">
        <a:defRPr sz="1900" kern="1200">
          <a:solidFill>
            <a:schemeClr val="tx1"/>
          </a:solidFill>
          <a:latin typeface="+mn-lt"/>
          <a:ea typeface="+mn-ea"/>
          <a:cs typeface="+mn-cs"/>
        </a:defRPr>
      </a:lvl3pPr>
      <a:lvl4pPr marL="1472687" algn="l" defTabSz="981791" rtl="0" eaLnBrk="1" latinLnBrk="0" hangingPunct="1">
        <a:defRPr sz="1900" kern="1200">
          <a:solidFill>
            <a:schemeClr val="tx1"/>
          </a:solidFill>
          <a:latin typeface="+mn-lt"/>
          <a:ea typeface="+mn-ea"/>
          <a:cs typeface="+mn-cs"/>
        </a:defRPr>
      </a:lvl4pPr>
      <a:lvl5pPr marL="1963583" algn="l" defTabSz="981791" rtl="0" eaLnBrk="1" latinLnBrk="0" hangingPunct="1">
        <a:defRPr sz="1900" kern="1200">
          <a:solidFill>
            <a:schemeClr val="tx1"/>
          </a:solidFill>
          <a:latin typeface="+mn-lt"/>
          <a:ea typeface="+mn-ea"/>
          <a:cs typeface="+mn-cs"/>
        </a:defRPr>
      </a:lvl5pPr>
      <a:lvl6pPr marL="2454478" algn="l" defTabSz="981791" rtl="0" eaLnBrk="1" latinLnBrk="0" hangingPunct="1">
        <a:defRPr sz="1900" kern="1200">
          <a:solidFill>
            <a:schemeClr val="tx1"/>
          </a:solidFill>
          <a:latin typeface="+mn-lt"/>
          <a:ea typeface="+mn-ea"/>
          <a:cs typeface="+mn-cs"/>
        </a:defRPr>
      </a:lvl6pPr>
      <a:lvl7pPr marL="2945374" algn="l" defTabSz="981791" rtl="0" eaLnBrk="1" latinLnBrk="0" hangingPunct="1">
        <a:defRPr sz="1900" kern="1200">
          <a:solidFill>
            <a:schemeClr val="tx1"/>
          </a:solidFill>
          <a:latin typeface="+mn-lt"/>
          <a:ea typeface="+mn-ea"/>
          <a:cs typeface="+mn-cs"/>
        </a:defRPr>
      </a:lvl7pPr>
      <a:lvl8pPr marL="3436269" algn="l" defTabSz="981791" rtl="0" eaLnBrk="1" latinLnBrk="0" hangingPunct="1">
        <a:defRPr sz="1900" kern="1200">
          <a:solidFill>
            <a:schemeClr val="tx1"/>
          </a:solidFill>
          <a:latin typeface="+mn-lt"/>
          <a:ea typeface="+mn-ea"/>
          <a:cs typeface="+mn-cs"/>
        </a:defRPr>
      </a:lvl8pPr>
      <a:lvl9pPr marL="3927165" algn="l" defTabSz="98179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mlDrawing" Target="../drawings/vmlDrawing5.vml"/><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vmlDrawing" Target="../drawings/vmlDrawing6.vml"/><Relationship Id="rId5" Type="http://schemas.openxmlformats.org/officeDocument/2006/relationships/oleObject" Target="../embeddings/oleObject7.bin"/><Relationship Id="rId4" Type="http://schemas.openxmlformats.org/officeDocument/2006/relationships/image" Target="../media/image14.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oleObject" Target="../embeddings/Microsoft_Office_Excel_97-2003_Worksheet1.xls"/></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oleObject" Target="../embeddings/oleObject2.bin"/><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796925" y="2038350"/>
            <a:ext cx="7796213" cy="457200"/>
          </a:xfrm>
          <a:prstGeom prst="rect">
            <a:avLst/>
          </a:prstGeom>
          <a:noFill/>
          <a:ln w="12700">
            <a:noFill/>
            <a:miter lim="800000"/>
            <a:headEnd type="none" w="sm" len="sm"/>
            <a:tailEnd type="none" w="sm" len="sm"/>
          </a:ln>
        </p:spPr>
        <p:txBody>
          <a:bodyPr>
            <a:spAutoFit/>
          </a:bodyPr>
          <a:lstStyle/>
          <a:p>
            <a:pPr algn="l">
              <a:spcBef>
                <a:spcPct val="0"/>
              </a:spcBef>
            </a:pPr>
            <a:endParaRPr lang="en-US" sz="2400" i="1" dirty="0">
              <a:solidFill>
                <a:schemeClr val="bg2"/>
              </a:solidFill>
              <a:latin typeface="Times New Roman" pitchFamily="18" charset="0"/>
            </a:endParaRPr>
          </a:p>
        </p:txBody>
      </p:sp>
      <p:sp>
        <p:nvSpPr>
          <p:cNvPr id="8197" name="Text Box 8"/>
          <p:cNvSpPr txBox="1">
            <a:spLocks noChangeArrowheads="1"/>
          </p:cNvSpPr>
          <p:nvPr/>
        </p:nvSpPr>
        <p:spPr bwMode="auto">
          <a:xfrm>
            <a:off x="584835" y="1349057"/>
            <a:ext cx="8583930" cy="2123658"/>
          </a:xfrm>
          <a:prstGeom prst="rect">
            <a:avLst/>
          </a:prstGeom>
        </p:spPr>
        <p:txBody>
          <a:bodyPr wrap="square">
            <a:spAutoFit/>
            <a:scene3d>
              <a:camera prst="orthographicFront"/>
              <a:lightRig rig="threePt" dir="t"/>
            </a:scene3d>
            <a:sp3d extrusionH="57150">
              <a:bevelT w="38100" h="38100"/>
            </a:sp3d>
          </a:bodyPr>
          <a:lstStyle/>
          <a:p>
            <a:pPr>
              <a:spcBef>
                <a:spcPct val="50000"/>
              </a:spcBef>
            </a:pPr>
            <a:r>
              <a:rPr lang="en-US" sz="4400" b="1" i="1" dirty="0">
                <a:solidFill>
                  <a:srgbClr val="7030A0"/>
                </a:solidFill>
                <a:latin typeface="Calibri" pitchFamily="34" charset="0"/>
                <a:ea typeface="+mj-ea"/>
                <a:cs typeface="+mj-cs"/>
              </a:rPr>
              <a:t>Specific Refractive Index Increment</a:t>
            </a:r>
          </a:p>
          <a:p>
            <a:pPr>
              <a:spcBef>
                <a:spcPct val="0"/>
              </a:spcBef>
            </a:pPr>
            <a:r>
              <a:rPr lang="en-US" sz="4400" b="1" i="1" dirty="0">
                <a:solidFill>
                  <a:srgbClr val="7030A0"/>
                </a:solidFill>
                <a:latin typeface="Calibri" pitchFamily="34" charset="0"/>
                <a:ea typeface="+mj-ea"/>
                <a:cs typeface="+mj-cs"/>
              </a:rPr>
              <a:t>&amp;</a:t>
            </a:r>
          </a:p>
          <a:p>
            <a:pPr>
              <a:spcBef>
                <a:spcPct val="0"/>
              </a:spcBef>
            </a:pPr>
            <a:r>
              <a:rPr lang="en-US" sz="4400" b="1" i="1" dirty="0">
                <a:solidFill>
                  <a:srgbClr val="7030A0"/>
                </a:solidFill>
                <a:latin typeface="Calibri" pitchFamily="34" charset="0"/>
                <a:ea typeface="+mj-ea"/>
                <a:cs typeface="+mj-cs"/>
              </a:rPr>
              <a:t>Concentration Detectors</a:t>
            </a:r>
          </a:p>
        </p:txBody>
      </p:sp>
      <p:sp>
        <p:nvSpPr>
          <p:cNvPr id="5" name="Title 4"/>
          <p:cNvSpPr>
            <a:spLocks noGrp="1"/>
          </p:cNvSpPr>
          <p:nvPr>
            <p:ph type="title"/>
          </p:nvPr>
        </p:nvSpPr>
        <p:spPr/>
        <p:txBody>
          <a:bodyPr/>
          <a:lstStyle/>
          <a:p>
            <a:endParaRPr lang="en-US" dirty="0"/>
          </a:p>
        </p:txBody>
      </p:sp>
      <p:sp>
        <p:nvSpPr>
          <p:cNvPr id="69634" name="Rectangle 2"/>
          <p:cNvSpPr>
            <a:spLocks noChangeArrowheads="1"/>
          </p:cNvSpPr>
          <p:nvPr/>
        </p:nvSpPr>
        <p:spPr bwMode="auto">
          <a:xfrm>
            <a:off x="0" y="0"/>
            <a:ext cx="97377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8" name="Subtitle 4"/>
          <p:cNvSpPr txBox="1">
            <a:spLocks/>
          </p:cNvSpPr>
          <p:nvPr/>
        </p:nvSpPr>
        <p:spPr>
          <a:xfrm>
            <a:off x="1676400" y="4791075"/>
            <a:ext cx="6400800" cy="1752600"/>
          </a:xfrm>
          <a:prstGeom prst="rect">
            <a:avLst/>
          </a:prstGeom>
        </p:spPr>
        <p:txBody>
          <a:bodyPr>
            <a:scene3d>
              <a:camera prst="orthographicFront"/>
              <a:lightRig rig="threePt" dir="t"/>
            </a:scene3d>
            <a:sp3d extrusionH="57150">
              <a:bevelT w="38100" h="38100"/>
            </a:sp3d>
          </a:bodyPr>
          <a:lstStyle/>
          <a:p>
            <a:pPr marL="368172" marR="0" lvl="0" indent="-368172" defTabSz="914400" rtl="0" eaLnBrk="1" fontAlgn="base" latinLnBrk="0" hangingPunct="1">
              <a:lnSpc>
                <a:spcPct val="100000"/>
              </a:lnSpc>
              <a:spcBef>
                <a:spcPts val="1200"/>
              </a:spcBef>
              <a:spcAft>
                <a:spcPts val="1200"/>
              </a:spcAft>
              <a:buClrTx/>
              <a:buSzTx/>
              <a:tabLst/>
              <a:defRPr/>
            </a:pPr>
            <a:r>
              <a:rPr kumimoji="0" lang="en-US" sz="3600" b="1" i="0" u="none" strike="noStrike" kern="0" cap="none" spc="0" normalizeH="0" baseline="0" noProof="0" dirty="0" smtClean="0">
                <a:ln>
                  <a:noFill/>
                </a:ln>
                <a:solidFill>
                  <a:srgbClr val="0000FF"/>
                </a:solidFill>
                <a:uLnTx/>
                <a:uFillTx/>
                <a:latin typeface="Calibri" pitchFamily="34" charset="0"/>
                <a:ea typeface="+mn-ea"/>
                <a:cs typeface="+mn-cs"/>
              </a:rPr>
              <a:t>Light Scattering University</a:t>
            </a:r>
          </a:p>
          <a:p>
            <a:pPr marL="368172" marR="0" lvl="0" indent="-368172" defTabSz="914400" rtl="0" eaLnBrk="1" fontAlgn="base" latinLnBrk="0" hangingPunct="1">
              <a:lnSpc>
                <a:spcPct val="100000"/>
              </a:lnSpc>
              <a:spcBef>
                <a:spcPct val="20000"/>
              </a:spcBef>
              <a:spcAft>
                <a:spcPct val="0"/>
              </a:spcAft>
              <a:buClrTx/>
              <a:buSzTx/>
              <a:tabLst/>
              <a:defRPr/>
            </a:pPr>
            <a:r>
              <a:rPr kumimoji="0" lang="en-US" sz="2600" b="1" i="0" u="none" strike="noStrike" kern="0" cap="none" spc="0" normalizeH="0" baseline="0" noProof="0" dirty="0" smtClean="0">
                <a:ln>
                  <a:noFill/>
                </a:ln>
                <a:solidFill>
                  <a:srgbClr val="0000FF"/>
                </a:solidFill>
                <a:uLnTx/>
                <a:uFillTx/>
                <a:latin typeface="Calibri" pitchFamily="34" charset="0"/>
                <a:ea typeface="+mn-ea"/>
                <a:cs typeface="+mn-cs"/>
              </a:rPr>
              <a:t>Wyatt Technology Corporation</a:t>
            </a:r>
          </a:p>
          <a:p>
            <a:pPr marL="368172" marR="0" lvl="0" indent="-368172" defTabSz="914400" rtl="0" eaLnBrk="1" fontAlgn="base" latinLnBrk="0" hangingPunct="1">
              <a:lnSpc>
                <a:spcPct val="100000"/>
              </a:lnSpc>
              <a:spcBef>
                <a:spcPct val="20000"/>
              </a:spcBef>
              <a:spcAft>
                <a:spcPct val="0"/>
              </a:spcAft>
              <a:buClrTx/>
              <a:buSzTx/>
              <a:tabLst/>
              <a:defRPr/>
            </a:pPr>
            <a:r>
              <a:rPr kumimoji="0" lang="en-US" sz="2600" b="1" i="0" u="none" strike="noStrike" kern="0" cap="none" spc="0" normalizeH="0" baseline="0" noProof="0" dirty="0" smtClean="0">
                <a:ln>
                  <a:noFill/>
                </a:ln>
                <a:solidFill>
                  <a:srgbClr val="0000FF"/>
                </a:solidFill>
                <a:uLnTx/>
                <a:uFillTx/>
                <a:latin typeface="Calibri" pitchFamily="34" charset="0"/>
                <a:ea typeface="+mn-ea"/>
                <a:cs typeface="+mn-cs"/>
              </a:rPr>
              <a:t>Santa Barbara, California</a:t>
            </a:r>
          </a:p>
          <a:p>
            <a:pPr marL="368172" marR="0" lvl="0" indent="-368172" defTabSz="914400" rtl="0" eaLnBrk="1" fontAlgn="base" latinLnBrk="0" hangingPunct="1">
              <a:lnSpc>
                <a:spcPct val="100000"/>
              </a:lnSpc>
              <a:spcBef>
                <a:spcPct val="20000"/>
              </a:spcBef>
              <a:spcAft>
                <a:spcPct val="0"/>
              </a:spcAft>
              <a:buClrTx/>
              <a:buSzTx/>
              <a:tabLst/>
              <a:defRPr/>
            </a:pPr>
            <a:endParaRPr kumimoji="0" lang="en-US" sz="2600" b="0" i="0" u="none" strike="noStrike" kern="0" cap="none" spc="0" normalizeH="0" baseline="0" noProof="0" dirty="0">
              <a:ln>
                <a:noFill/>
              </a:ln>
              <a:solidFill>
                <a:schemeClr val="tx1"/>
              </a:solidFill>
              <a:uLnTx/>
              <a:uFillTx/>
              <a:latin typeface="Calibri" pitchFamily="34"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8"/>
          <p:cNvSpPr>
            <a:spLocks noGrp="1" noChangeArrowheads="1"/>
          </p:cNvSpPr>
          <p:nvPr>
            <p:ph type="title"/>
          </p:nvPr>
        </p:nvSpPr>
        <p:spPr/>
        <p:txBody>
          <a:bodyPr/>
          <a:lstStyle/>
          <a:p>
            <a:pPr eaLnBrk="1" hangingPunct="1"/>
            <a:r>
              <a:rPr lang="en-US" dirty="0" smtClean="0"/>
              <a:t>Analog RI Detector Calibration</a:t>
            </a:r>
          </a:p>
        </p:txBody>
      </p:sp>
      <p:sp>
        <p:nvSpPr>
          <p:cNvPr id="9225" name="Rectangle 9"/>
          <p:cNvSpPr>
            <a:spLocks noGrp="1" noChangeArrowheads="1"/>
          </p:cNvSpPr>
          <p:nvPr>
            <p:ph type="body" sz="half" idx="1"/>
          </p:nvPr>
        </p:nvSpPr>
        <p:spPr>
          <a:xfrm>
            <a:off x="637822" y="1156405"/>
            <a:ext cx="8477956" cy="1700915"/>
          </a:xfrm>
          <a:noFill/>
          <a:ln w="9525">
            <a:noFill/>
            <a:miter lim="800000"/>
            <a:headEnd/>
            <a:tailEnd/>
          </a:ln>
        </p:spPr>
        <p:txBody>
          <a:bodyPr lIns="98179" tIns="49090" rIns="98179" bIns="49090"/>
          <a:lstStyle/>
          <a:p>
            <a:pPr marL="0" indent="0" defTabSz="981075">
              <a:lnSpc>
                <a:spcPct val="110000"/>
              </a:lnSpc>
              <a:spcBef>
                <a:spcPct val="30000"/>
              </a:spcBef>
              <a:buFontTx/>
              <a:buNone/>
            </a:pPr>
            <a:r>
              <a:rPr lang="en-US" sz="2400" kern="1200" dirty="0" smtClean="0">
                <a:solidFill>
                  <a:srgbClr val="0000CC"/>
                </a:solidFill>
                <a:cs typeface="Arial" charset="0"/>
              </a:rPr>
              <a:t>The calibration constant </a:t>
            </a:r>
            <a:r>
              <a:rPr lang="en-US" sz="2400" i="1" kern="1200" dirty="0" smtClean="0">
                <a:solidFill>
                  <a:srgbClr val="0000CC"/>
                </a:solidFill>
                <a:cs typeface="Arial" charset="0"/>
              </a:rPr>
              <a:t>RI</a:t>
            </a:r>
            <a:r>
              <a:rPr lang="en-US" sz="2400" i="1" kern="1200" baseline="-25000" dirty="0" smtClean="0">
                <a:solidFill>
                  <a:srgbClr val="0000CC"/>
                </a:solidFill>
                <a:cs typeface="Arial" charset="0"/>
              </a:rPr>
              <a:t>CC</a:t>
            </a:r>
            <a:r>
              <a:rPr lang="en-US" sz="2400" kern="1200" dirty="0" smtClean="0">
                <a:solidFill>
                  <a:srgbClr val="0000CC"/>
                </a:solidFill>
                <a:cs typeface="Arial" charset="0"/>
              </a:rPr>
              <a:t> is the proportionality constant between the difference in refractive index (</a:t>
            </a:r>
            <a:r>
              <a:rPr lang="el-GR" sz="2400" i="1" kern="1200" dirty="0" smtClean="0">
                <a:solidFill>
                  <a:srgbClr val="0000CC"/>
                </a:solidFill>
                <a:cs typeface="Arial" charset="0"/>
              </a:rPr>
              <a:t>Δ</a:t>
            </a:r>
            <a:r>
              <a:rPr lang="en-US" sz="2400" i="1" kern="1200" dirty="0" smtClean="0">
                <a:solidFill>
                  <a:srgbClr val="0000CC"/>
                </a:solidFill>
                <a:cs typeface="Arial" charset="0"/>
              </a:rPr>
              <a:t>n</a:t>
            </a:r>
            <a:r>
              <a:rPr lang="en-US" sz="2400" kern="1200" dirty="0" smtClean="0">
                <a:solidFill>
                  <a:srgbClr val="0000CC"/>
                </a:solidFill>
                <a:cs typeface="Arial" charset="0"/>
              </a:rPr>
              <a:t>) and the change in the voltage (</a:t>
            </a:r>
            <a:r>
              <a:rPr lang="el-GR" sz="2400" i="1" kern="1200" dirty="0" smtClean="0">
                <a:solidFill>
                  <a:srgbClr val="0000CC"/>
                </a:solidFill>
                <a:cs typeface="Arial" charset="0"/>
              </a:rPr>
              <a:t>Δ</a:t>
            </a:r>
            <a:r>
              <a:rPr lang="en-US" sz="2400" i="1" kern="1200" dirty="0" smtClean="0">
                <a:solidFill>
                  <a:srgbClr val="0000CC"/>
                </a:solidFill>
                <a:cs typeface="Arial" charset="0"/>
              </a:rPr>
              <a:t>V</a:t>
            </a:r>
            <a:r>
              <a:rPr lang="en-US" sz="2400" kern="1200" dirty="0" smtClean="0">
                <a:solidFill>
                  <a:srgbClr val="0000CC"/>
                </a:solidFill>
                <a:cs typeface="Arial" charset="0"/>
              </a:rPr>
              <a:t>) of an analog RI detector:</a:t>
            </a:r>
          </a:p>
        </p:txBody>
      </p:sp>
      <p:sp>
        <p:nvSpPr>
          <p:cNvPr id="9223" name="Text Box 7"/>
          <p:cNvSpPr txBox="1">
            <a:spLocks noChangeArrowheads="1"/>
          </p:cNvSpPr>
          <p:nvPr/>
        </p:nvSpPr>
        <p:spPr bwMode="auto">
          <a:xfrm>
            <a:off x="977106" y="3970691"/>
            <a:ext cx="7799387" cy="1294650"/>
          </a:xfrm>
          <a:prstGeom prst="rect">
            <a:avLst/>
          </a:prstGeom>
          <a:noFill/>
          <a:ln w="9525">
            <a:noFill/>
            <a:miter lim="800000"/>
            <a:headEnd/>
            <a:tailEnd/>
          </a:ln>
          <a:effectLst/>
        </p:spPr>
        <p:txBody>
          <a:bodyPr vert="horz" wrap="square" lIns="98179" tIns="49090" rIns="98179" bIns="49090" numCol="1" anchor="t" anchorCtr="0" compatLnSpc="1">
            <a:prstTxWarp prst="textNoShape">
              <a:avLst/>
            </a:prstTxWarp>
          </a:bodyPr>
          <a:lstStyle/>
          <a:p>
            <a:pPr algn="l" defTabSz="981075" eaLnBrk="1" hangingPunct="1">
              <a:lnSpc>
                <a:spcPct val="110000"/>
              </a:lnSpc>
            </a:pPr>
            <a:r>
              <a:rPr lang="en-US" sz="2400" dirty="0">
                <a:solidFill>
                  <a:srgbClr val="0000CC"/>
                </a:solidFill>
                <a:latin typeface="Calibri" pitchFamily="34" charset="0"/>
              </a:rPr>
              <a:t>ASTRA uses the analog voltage </a:t>
            </a:r>
            <a:r>
              <a:rPr lang="en-US" sz="2400" dirty="0" smtClean="0">
                <a:solidFill>
                  <a:srgbClr val="0000CC"/>
                </a:solidFill>
                <a:latin typeface="Calibri" pitchFamily="34" charset="0"/>
              </a:rPr>
              <a:t>(i) </a:t>
            </a:r>
            <a:r>
              <a:rPr lang="en-US" sz="2400" dirty="0">
                <a:solidFill>
                  <a:srgbClr val="0000CC"/>
                </a:solidFill>
                <a:latin typeface="Calibri" pitchFamily="34" charset="0"/>
              </a:rPr>
              <a:t>produced by the RI detector, the RI calibration constant (</a:t>
            </a:r>
            <a:r>
              <a:rPr lang="en-US" sz="2400" i="1" dirty="0">
                <a:solidFill>
                  <a:srgbClr val="0000CC"/>
                </a:solidFill>
                <a:latin typeface="Calibri" pitchFamily="34" charset="0"/>
              </a:rPr>
              <a:t>RI</a:t>
            </a:r>
            <a:r>
              <a:rPr lang="en-US" sz="2400" i="1" baseline="-25000" dirty="0">
                <a:solidFill>
                  <a:srgbClr val="0000CC"/>
                </a:solidFill>
                <a:latin typeface="Calibri" pitchFamily="34" charset="0"/>
              </a:rPr>
              <a:t>CC</a:t>
            </a:r>
            <a:r>
              <a:rPr lang="en-US" sz="2400" dirty="0">
                <a:solidFill>
                  <a:srgbClr val="0000CC"/>
                </a:solidFill>
                <a:latin typeface="Calibri" pitchFamily="34" charset="0"/>
              </a:rPr>
              <a:t>), and the </a:t>
            </a:r>
            <a:r>
              <a:rPr lang="en-US" sz="2400" i="1" dirty="0">
                <a:solidFill>
                  <a:srgbClr val="0000CC"/>
                </a:solidFill>
                <a:latin typeface="Calibri" pitchFamily="34" charset="0"/>
              </a:rPr>
              <a:t>dn/dc</a:t>
            </a:r>
            <a:r>
              <a:rPr lang="en-US" sz="2400" dirty="0">
                <a:solidFill>
                  <a:srgbClr val="0000CC"/>
                </a:solidFill>
                <a:latin typeface="Calibri" pitchFamily="34" charset="0"/>
              </a:rPr>
              <a:t> value to compute the polymer concentration in a data slice.</a:t>
            </a:r>
          </a:p>
        </p:txBody>
      </p:sp>
      <p:sp>
        <p:nvSpPr>
          <p:cNvPr id="6152" name="Rectangle 5"/>
          <p:cNvSpPr>
            <a:spLocks noChangeArrowheads="1"/>
          </p:cNvSpPr>
          <p:nvPr/>
        </p:nvSpPr>
        <p:spPr bwMode="auto">
          <a:xfrm>
            <a:off x="0" y="3292475"/>
            <a:ext cx="9737725" cy="0"/>
          </a:xfrm>
          <a:prstGeom prst="rect">
            <a:avLst/>
          </a:prstGeom>
          <a:noFill/>
          <a:ln w="9525" algn="ctr">
            <a:noFill/>
            <a:miter lim="800000"/>
            <a:headEnd/>
            <a:tailEnd/>
          </a:ln>
        </p:spPr>
        <p:txBody>
          <a:bodyPr wrap="none" anchor="ctr">
            <a:spAutoFit/>
          </a:bodyPr>
          <a:lstStyle/>
          <a:p>
            <a:endParaRPr lang="en-US" dirty="0"/>
          </a:p>
        </p:txBody>
      </p:sp>
      <p:graphicFrame>
        <p:nvGraphicFramePr>
          <p:cNvPr id="24580" name="Object 4"/>
          <p:cNvGraphicFramePr>
            <a:graphicFrameLocks noChangeAspect="1"/>
          </p:cNvGraphicFramePr>
          <p:nvPr/>
        </p:nvGraphicFramePr>
        <p:xfrm>
          <a:off x="3314700" y="5374394"/>
          <a:ext cx="3122613" cy="1306512"/>
        </p:xfrm>
        <a:graphic>
          <a:graphicData uri="http://schemas.openxmlformats.org/presentationml/2006/ole">
            <p:oleObj spid="_x0000_s6146" name="Equation" r:id="rId4" imgW="1040948" imgH="431613" progId="Equation.3">
              <p:embed/>
            </p:oleObj>
          </a:graphicData>
        </a:graphic>
      </p:graphicFrame>
      <p:sp>
        <p:nvSpPr>
          <p:cNvPr id="6153" name="Rectangle 7"/>
          <p:cNvSpPr>
            <a:spLocks noChangeArrowheads="1"/>
          </p:cNvSpPr>
          <p:nvPr/>
        </p:nvSpPr>
        <p:spPr bwMode="auto">
          <a:xfrm>
            <a:off x="0" y="3344863"/>
            <a:ext cx="9737725" cy="0"/>
          </a:xfrm>
          <a:prstGeom prst="rect">
            <a:avLst/>
          </a:prstGeom>
          <a:noFill/>
          <a:ln w="9525" algn="ctr">
            <a:noFill/>
            <a:miter lim="800000"/>
            <a:headEnd/>
            <a:tailEnd/>
          </a:ln>
        </p:spPr>
        <p:txBody>
          <a:bodyPr wrap="none" anchor="ctr">
            <a:spAutoFit/>
          </a:bodyPr>
          <a:lstStyle/>
          <a:p>
            <a:endParaRPr lang="en-US" dirty="0"/>
          </a:p>
        </p:txBody>
      </p:sp>
      <p:graphicFrame>
        <p:nvGraphicFramePr>
          <p:cNvPr id="24584" name="Object 8"/>
          <p:cNvGraphicFramePr>
            <a:graphicFrameLocks noChangeAspect="1"/>
          </p:cNvGraphicFramePr>
          <p:nvPr/>
        </p:nvGraphicFramePr>
        <p:xfrm>
          <a:off x="3609975" y="2614613"/>
          <a:ext cx="2532063" cy="1135062"/>
        </p:xfrm>
        <a:graphic>
          <a:graphicData uri="http://schemas.openxmlformats.org/presentationml/2006/ole">
            <p:oleObj spid="_x0000_s6147" name="Equation" r:id="rId5" imgW="927100" imgH="4191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25">
                                            <p:txEl>
                                              <p:pRg st="0" end="0"/>
                                            </p:txEl>
                                          </p:spTgt>
                                        </p:tgtEl>
                                        <p:attrNameLst>
                                          <p:attrName>style.visibility</p:attrName>
                                        </p:attrNameLst>
                                      </p:cBhvr>
                                      <p:to>
                                        <p:strVal val="visible"/>
                                      </p:to>
                                    </p:set>
                                    <p:animEffect transition="in" filter="fade">
                                      <p:cBhvr>
                                        <p:cTn id="7" dur="1000"/>
                                        <p:tgtEl>
                                          <p:spTgt spid="9225">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4584"/>
                                        </p:tgtEl>
                                        <p:attrNameLst>
                                          <p:attrName>style.visibility</p:attrName>
                                        </p:attrNameLst>
                                      </p:cBhvr>
                                      <p:to>
                                        <p:strVal val="visible"/>
                                      </p:to>
                                    </p:set>
                                    <p:animEffect transition="in" filter="fade">
                                      <p:cBhvr>
                                        <p:cTn id="11" dur="1000"/>
                                        <p:tgtEl>
                                          <p:spTgt spid="2458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223"/>
                                        </p:tgtEl>
                                        <p:attrNameLst>
                                          <p:attrName>style.visibility</p:attrName>
                                        </p:attrNameLst>
                                      </p:cBhvr>
                                      <p:to>
                                        <p:strVal val="visible"/>
                                      </p:to>
                                    </p:set>
                                    <p:animEffect transition="in" filter="fade">
                                      <p:cBhvr>
                                        <p:cTn id="16" dur="1000"/>
                                        <p:tgtEl>
                                          <p:spTgt spid="922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4580"/>
                                        </p:tgtEl>
                                        <p:attrNameLst>
                                          <p:attrName>style.visibility</p:attrName>
                                        </p:attrNameLst>
                                      </p:cBhvr>
                                      <p:to>
                                        <p:strVal val="visible"/>
                                      </p:to>
                                    </p:set>
                                    <p:animEffect transition="in" filter="fade">
                                      <p:cBhvr>
                                        <p:cTn id="20" dur="10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5" grpId="0" build="p"/>
      <p:bldP spid="9223"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7" name="Rectangle 7"/>
          <p:cNvSpPr>
            <a:spLocks noGrp="1" noChangeArrowheads="1"/>
          </p:cNvSpPr>
          <p:nvPr>
            <p:ph idx="1"/>
          </p:nvPr>
        </p:nvSpPr>
        <p:spPr>
          <a:xfrm>
            <a:off x="495300" y="1016000"/>
            <a:ext cx="8763000" cy="2733675"/>
          </a:xfrm>
          <a:noFill/>
          <a:ln w="9525">
            <a:noFill/>
            <a:miter lim="800000"/>
            <a:headEnd/>
            <a:tailEnd/>
          </a:ln>
        </p:spPr>
        <p:txBody>
          <a:bodyPr lIns="98179" tIns="49090" rIns="98179" bIns="49090"/>
          <a:lstStyle/>
          <a:p>
            <a:pPr marL="368300" indent="-368300" defTabSz="981075"/>
            <a:r>
              <a:rPr lang="en-US" sz="2000" kern="1200" dirty="0" smtClean="0">
                <a:cs typeface="Arial" charset="0"/>
              </a:rPr>
              <a:t>Prepare calibration standard solutions of known concentrations (c) and known dn/dc (e.g., NaCl in water).</a:t>
            </a:r>
          </a:p>
          <a:p>
            <a:pPr marL="368300" indent="-368300" defTabSz="981075"/>
            <a:r>
              <a:rPr lang="en-US" sz="2000" kern="1200" dirty="0" smtClean="0">
                <a:cs typeface="Arial" charset="0"/>
              </a:rPr>
              <a:t>Pass each standard through the RI detector and record the  RI detector voltage (</a:t>
            </a:r>
            <a:r>
              <a:rPr lang="en-US" sz="2000" kern="1200" dirty="0" smtClean="0">
                <a:cs typeface="Arial" charset="0"/>
                <a:sym typeface="Symbol" pitchFamily="18" charset="2"/>
              </a:rPr>
              <a:t></a:t>
            </a:r>
            <a:r>
              <a:rPr lang="en-US" sz="2000" kern="1200" dirty="0" smtClean="0">
                <a:cs typeface="Arial" charset="0"/>
              </a:rPr>
              <a:t>V).</a:t>
            </a:r>
          </a:p>
          <a:p>
            <a:pPr marL="368300" indent="-368300" defTabSz="981075"/>
            <a:r>
              <a:rPr lang="en-US" sz="2000" kern="1200" dirty="0" smtClean="0">
                <a:cs typeface="Arial" charset="0"/>
              </a:rPr>
              <a:t>A large enough sample volume must be injected to get a flat region of constant concentration for each standard.</a:t>
            </a:r>
          </a:p>
          <a:p>
            <a:pPr marL="368300" indent="-368300" defTabSz="981075"/>
            <a:r>
              <a:rPr lang="en-US" sz="2000" kern="1200" dirty="0" smtClean="0">
                <a:cs typeface="Arial" charset="0"/>
              </a:rPr>
              <a:t>Concentrations from 0.1 to 1 mg/mL NaCl are appropriate for a standard analog RI detector.   </a:t>
            </a:r>
          </a:p>
        </p:txBody>
      </p:sp>
      <p:sp>
        <p:nvSpPr>
          <p:cNvPr id="15363" name="Rectangle 6"/>
          <p:cNvSpPr>
            <a:spLocks noGrp="1" noChangeArrowheads="1"/>
          </p:cNvSpPr>
          <p:nvPr>
            <p:ph type="title"/>
          </p:nvPr>
        </p:nvSpPr>
        <p:spPr/>
        <p:txBody>
          <a:bodyPr/>
          <a:lstStyle/>
          <a:p>
            <a:pPr eaLnBrk="1" hangingPunct="1"/>
            <a:r>
              <a:rPr lang="en-US" sz="2800" dirty="0" smtClean="0"/>
              <a:t>Analog RI Detector Calibration Procedure</a:t>
            </a:r>
          </a:p>
        </p:txBody>
      </p:sp>
      <p:pic>
        <p:nvPicPr>
          <p:cNvPr id="80898" name="Picture 2"/>
          <p:cNvPicPr>
            <a:picLocks noChangeAspect="1" noChangeArrowheads="1"/>
          </p:cNvPicPr>
          <p:nvPr/>
        </p:nvPicPr>
        <p:blipFill>
          <a:blip r:embed="rId3" cstate="print"/>
          <a:srcRect t="7327" r="13703"/>
          <a:stretch>
            <a:fillRect/>
          </a:stretch>
        </p:blipFill>
        <p:spPr bwMode="auto">
          <a:xfrm>
            <a:off x="1225944" y="3749675"/>
            <a:ext cx="7274536" cy="2912941"/>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2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2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2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08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2" name="Rectangle 11"/>
          <p:cNvSpPr>
            <a:spLocks noGrp="1" noChangeArrowheads="1"/>
          </p:cNvSpPr>
          <p:nvPr>
            <p:ph type="title"/>
          </p:nvPr>
        </p:nvSpPr>
        <p:spPr/>
        <p:txBody>
          <a:bodyPr/>
          <a:lstStyle/>
          <a:p>
            <a:pPr eaLnBrk="1" hangingPunct="1"/>
            <a:r>
              <a:rPr lang="en-US" sz="2800" dirty="0" smtClean="0"/>
              <a:t>Analog RI Detector Calibration using ASTRA</a:t>
            </a:r>
          </a:p>
        </p:txBody>
      </p:sp>
      <p:sp>
        <p:nvSpPr>
          <p:cNvPr id="11277" name="Rectangle 13"/>
          <p:cNvSpPr>
            <a:spLocks noChangeArrowheads="1"/>
          </p:cNvSpPr>
          <p:nvPr/>
        </p:nvSpPr>
        <p:spPr bwMode="auto">
          <a:xfrm>
            <a:off x="947854" y="1069371"/>
            <a:ext cx="7549375" cy="1462088"/>
          </a:xfrm>
          <a:prstGeom prst="rect">
            <a:avLst/>
          </a:prstGeom>
          <a:noFill/>
          <a:ln w="9525">
            <a:noFill/>
            <a:miter lim="800000"/>
            <a:headEnd/>
            <a:tailEnd/>
          </a:ln>
        </p:spPr>
        <p:txBody>
          <a:bodyPr lIns="98179" tIns="49090" rIns="98179" bIns="49090"/>
          <a:lstStyle/>
          <a:p>
            <a:pPr marL="368300" indent="-368300" algn="l" defTabSz="981075" eaLnBrk="1" hangingPunct="1">
              <a:spcBef>
                <a:spcPts val="600"/>
              </a:spcBef>
              <a:buFontTx/>
              <a:buChar char="•"/>
            </a:pPr>
            <a:r>
              <a:rPr lang="en-US" dirty="0" smtClean="0">
                <a:latin typeface="Calibri" pitchFamily="34" charset="0"/>
              </a:rPr>
              <a:t>ASTRA will compute the </a:t>
            </a:r>
            <a:r>
              <a:rPr lang="en-US" dirty="0" smtClean="0">
                <a:latin typeface="Calibri" pitchFamily="34" charset="0"/>
                <a:sym typeface="Symbol" pitchFamily="18" charset="2"/>
              </a:rPr>
              <a:t></a:t>
            </a:r>
            <a:r>
              <a:rPr lang="en-US" dirty="0">
                <a:latin typeface="Calibri" pitchFamily="34" charset="0"/>
              </a:rPr>
              <a:t>n for each standard </a:t>
            </a:r>
            <a:r>
              <a:rPr lang="en-US" dirty="0" smtClean="0">
                <a:latin typeface="Calibri" pitchFamily="34" charset="0"/>
              </a:rPr>
              <a:t>solution from: </a:t>
            </a:r>
          </a:p>
          <a:p>
            <a:pPr marL="368300" indent="-368300" defTabSz="981075" eaLnBrk="1" hangingPunct="1">
              <a:spcBef>
                <a:spcPts val="600"/>
              </a:spcBef>
            </a:pPr>
            <a:r>
              <a:rPr lang="en-US" dirty="0" smtClean="0">
                <a:latin typeface="Calibri" pitchFamily="34" charset="0"/>
                <a:sym typeface="Symbol" pitchFamily="18" charset="2"/>
              </a:rPr>
              <a:t>	</a:t>
            </a:r>
            <a:r>
              <a:rPr lang="en-US" dirty="0">
                <a:latin typeface="Calibri" pitchFamily="34" charset="0"/>
              </a:rPr>
              <a:t>n = c x (</a:t>
            </a:r>
            <a:r>
              <a:rPr lang="en-US" i="1" dirty="0">
                <a:latin typeface="Calibri" pitchFamily="34" charset="0"/>
              </a:rPr>
              <a:t>dn/dc</a:t>
            </a:r>
            <a:r>
              <a:rPr lang="en-US" dirty="0">
                <a:latin typeface="Calibri" pitchFamily="34" charset="0"/>
              </a:rPr>
              <a:t>)</a:t>
            </a:r>
          </a:p>
          <a:p>
            <a:pPr marL="368300" indent="-368300" algn="l" defTabSz="981075" eaLnBrk="1" hangingPunct="1">
              <a:spcBef>
                <a:spcPts val="1200"/>
              </a:spcBef>
              <a:buFontTx/>
              <a:buChar char="•"/>
            </a:pPr>
            <a:r>
              <a:rPr lang="en-US" dirty="0">
                <a:latin typeface="Calibri" pitchFamily="34" charset="0"/>
              </a:rPr>
              <a:t>Plot </a:t>
            </a:r>
            <a:r>
              <a:rPr lang="en-US" dirty="0">
                <a:latin typeface="Calibri" pitchFamily="34" charset="0"/>
                <a:sym typeface="Symbol" pitchFamily="18" charset="2"/>
              </a:rPr>
              <a:t></a:t>
            </a:r>
            <a:r>
              <a:rPr lang="en-US" dirty="0">
                <a:latin typeface="Calibri" pitchFamily="34" charset="0"/>
              </a:rPr>
              <a:t>n vs. </a:t>
            </a:r>
            <a:r>
              <a:rPr lang="en-US" dirty="0">
                <a:latin typeface="Calibri" pitchFamily="34" charset="0"/>
                <a:sym typeface="Symbol" pitchFamily="18" charset="2"/>
              </a:rPr>
              <a:t></a:t>
            </a:r>
            <a:r>
              <a:rPr lang="en-US" dirty="0">
                <a:latin typeface="Calibri" pitchFamily="34" charset="0"/>
              </a:rPr>
              <a:t>V: the slope is the analog RI calibration constant (AUX calibration constant needed for ASTRA):</a:t>
            </a:r>
          </a:p>
          <a:p>
            <a:pPr marL="368300" indent="-368300" algn="l" defTabSz="981075" eaLnBrk="1" hangingPunct="1">
              <a:spcBef>
                <a:spcPct val="20000"/>
              </a:spcBef>
            </a:pPr>
            <a:endParaRPr lang="en-US" dirty="0">
              <a:latin typeface="Calibri" pitchFamily="34" charset="0"/>
            </a:endParaRPr>
          </a:p>
        </p:txBody>
      </p:sp>
      <p:sp>
        <p:nvSpPr>
          <p:cNvPr id="7175" name="Rectangle 1029"/>
          <p:cNvSpPr>
            <a:spLocks noChangeArrowheads="1"/>
          </p:cNvSpPr>
          <p:nvPr/>
        </p:nvSpPr>
        <p:spPr bwMode="auto">
          <a:xfrm>
            <a:off x="-1898650" y="3479800"/>
            <a:ext cx="9737725" cy="0"/>
          </a:xfrm>
          <a:prstGeom prst="rect">
            <a:avLst/>
          </a:prstGeom>
          <a:noFill/>
          <a:ln w="9525" algn="ctr">
            <a:noFill/>
            <a:miter lim="800000"/>
            <a:headEnd/>
            <a:tailEnd/>
          </a:ln>
        </p:spPr>
        <p:txBody>
          <a:bodyPr wrap="none" anchor="ctr">
            <a:spAutoFit/>
          </a:bodyPr>
          <a:lstStyle/>
          <a:p>
            <a:endParaRPr lang="en-US" dirty="0"/>
          </a:p>
        </p:txBody>
      </p:sp>
      <p:grpSp>
        <p:nvGrpSpPr>
          <p:cNvPr id="12" name="Group 11"/>
          <p:cNvGrpSpPr/>
          <p:nvPr/>
        </p:nvGrpSpPr>
        <p:grpSpPr>
          <a:xfrm>
            <a:off x="661987" y="2698596"/>
            <a:ext cx="8429625" cy="4002577"/>
            <a:chOff x="661987" y="2811328"/>
            <a:chExt cx="8429625" cy="3889844"/>
          </a:xfrm>
        </p:grpSpPr>
        <p:pic>
          <p:nvPicPr>
            <p:cNvPr id="4" name="Picture 5"/>
            <p:cNvPicPr>
              <a:picLocks noChangeAspect="1" noChangeArrowheads="1"/>
            </p:cNvPicPr>
            <p:nvPr/>
          </p:nvPicPr>
          <p:blipFill>
            <a:blip r:embed="rId4" cstate="print"/>
            <a:srcRect t="5027"/>
            <a:stretch>
              <a:fillRect/>
            </a:stretch>
          </p:blipFill>
          <p:spPr bwMode="auto">
            <a:xfrm>
              <a:off x="661987" y="2811328"/>
              <a:ext cx="8429625" cy="3889844"/>
            </a:xfrm>
            <a:prstGeom prst="rect">
              <a:avLst/>
            </a:prstGeom>
            <a:noFill/>
            <a:ln w="9525">
              <a:noFill/>
              <a:miter lim="800000"/>
              <a:headEnd/>
              <a:tailEnd/>
            </a:ln>
            <a:effectLst/>
          </p:spPr>
        </p:pic>
        <p:graphicFrame>
          <p:nvGraphicFramePr>
            <p:cNvPr id="7170" name="Object 1028"/>
            <p:cNvGraphicFramePr>
              <a:graphicFrameLocks noChangeAspect="1"/>
            </p:cNvGraphicFramePr>
            <p:nvPr/>
          </p:nvGraphicFramePr>
          <p:xfrm>
            <a:off x="1648295" y="3577124"/>
            <a:ext cx="3676650" cy="790575"/>
          </p:xfrm>
          <a:graphic>
            <a:graphicData uri="http://schemas.openxmlformats.org/presentationml/2006/ole">
              <p:oleObj spid="_x0000_s7170" name="Equation" r:id="rId5" imgW="1955800" imgH="419100" progId="Equation.3">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7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7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61" name="Rectangle 5"/>
          <p:cNvSpPr>
            <a:spLocks noGrp="1" noChangeArrowheads="1"/>
          </p:cNvSpPr>
          <p:nvPr>
            <p:ph idx="1"/>
          </p:nvPr>
        </p:nvSpPr>
        <p:spPr>
          <a:xfrm>
            <a:off x="558800" y="1068388"/>
            <a:ext cx="8636000" cy="5600700"/>
          </a:xfrm>
        </p:spPr>
        <p:txBody>
          <a:bodyPr>
            <a:normAutofit lnSpcReduction="10000"/>
          </a:bodyPr>
          <a:lstStyle/>
          <a:p>
            <a:pPr eaLnBrk="1" hangingPunct="1">
              <a:spcBef>
                <a:spcPct val="10000"/>
              </a:spcBef>
            </a:pPr>
            <a:r>
              <a:rPr lang="en-US" dirty="0" smtClean="0"/>
              <a:t>Knowledge of </a:t>
            </a:r>
            <a:r>
              <a:rPr lang="en-US" i="1" dirty="0" smtClean="0"/>
              <a:t>dn/dc</a:t>
            </a:r>
            <a:r>
              <a:rPr lang="en-US" dirty="0" smtClean="0"/>
              <a:t> is necessary for:</a:t>
            </a:r>
          </a:p>
          <a:p>
            <a:pPr lvl="1" eaLnBrk="1" hangingPunct="1">
              <a:spcBef>
                <a:spcPct val="0"/>
              </a:spcBef>
            </a:pPr>
            <a:r>
              <a:rPr lang="en-US" dirty="0" smtClean="0"/>
              <a:t>Molar mass determination from light scattering measurements,</a:t>
            </a:r>
          </a:p>
          <a:p>
            <a:pPr lvl="1" eaLnBrk="1" hangingPunct="1">
              <a:spcBef>
                <a:spcPct val="0"/>
              </a:spcBef>
            </a:pPr>
            <a:r>
              <a:rPr lang="en-US" dirty="0" smtClean="0"/>
              <a:t>Determining concentrations by an RI detector,</a:t>
            </a:r>
          </a:p>
          <a:p>
            <a:pPr lvl="1" eaLnBrk="1" hangingPunct="1">
              <a:spcBef>
                <a:spcPct val="0"/>
              </a:spcBef>
            </a:pPr>
            <a:r>
              <a:rPr lang="en-US" dirty="0" smtClean="0"/>
              <a:t>Analog RI calibration.</a:t>
            </a:r>
          </a:p>
          <a:p>
            <a:pPr eaLnBrk="1" hangingPunct="1">
              <a:spcBef>
                <a:spcPct val="50000"/>
              </a:spcBef>
            </a:pPr>
            <a:r>
              <a:rPr lang="en-US" dirty="0" smtClean="0"/>
              <a:t>The value of </a:t>
            </a:r>
            <a:r>
              <a:rPr lang="en-US" i="1" dirty="0" smtClean="0"/>
              <a:t>dn/dc</a:t>
            </a:r>
            <a:r>
              <a:rPr lang="en-US" dirty="0" smtClean="0"/>
              <a:t> depends on:</a:t>
            </a:r>
          </a:p>
          <a:p>
            <a:pPr lvl="1" eaLnBrk="1" hangingPunct="1">
              <a:spcBef>
                <a:spcPct val="0"/>
              </a:spcBef>
            </a:pPr>
            <a:r>
              <a:rPr lang="en-US" dirty="0" smtClean="0"/>
              <a:t>polymer composition, </a:t>
            </a:r>
          </a:p>
          <a:p>
            <a:pPr lvl="1">
              <a:spcBef>
                <a:spcPct val="0"/>
              </a:spcBef>
            </a:pPr>
            <a:r>
              <a:rPr lang="en-US" dirty="0" smtClean="0"/>
              <a:t>solvent, </a:t>
            </a:r>
          </a:p>
          <a:p>
            <a:pPr lvl="1">
              <a:spcBef>
                <a:spcPct val="0"/>
              </a:spcBef>
            </a:pPr>
            <a:r>
              <a:rPr lang="en-US" dirty="0" smtClean="0"/>
              <a:t>molar mass,</a:t>
            </a:r>
          </a:p>
          <a:p>
            <a:pPr lvl="1" eaLnBrk="1" hangingPunct="1">
              <a:spcBef>
                <a:spcPct val="0"/>
              </a:spcBef>
            </a:pPr>
            <a:r>
              <a:rPr lang="en-US" dirty="0" smtClean="0"/>
              <a:t>laser wavelength.</a:t>
            </a:r>
          </a:p>
          <a:p>
            <a:pPr eaLnBrk="1" hangingPunct="1">
              <a:spcBef>
                <a:spcPct val="50000"/>
              </a:spcBef>
            </a:pPr>
            <a:r>
              <a:rPr lang="en-US" dirty="0" smtClean="0"/>
              <a:t>The </a:t>
            </a:r>
            <a:r>
              <a:rPr lang="en-US" i="1" dirty="0" smtClean="0"/>
              <a:t>dn/dc</a:t>
            </a:r>
            <a:r>
              <a:rPr lang="en-US" dirty="0" smtClean="0"/>
              <a:t> can be obtained from: </a:t>
            </a:r>
          </a:p>
          <a:p>
            <a:pPr lvl="1" eaLnBrk="1" hangingPunct="1">
              <a:spcBef>
                <a:spcPct val="0"/>
              </a:spcBef>
            </a:pPr>
            <a:r>
              <a:rPr lang="en-US" dirty="0" smtClean="0"/>
              <a:t>the literature, </a:t>
            </a:r>
          </a:p>
          <a:p>
            <a:pPr lvl="1" eaLnBrk="1" hangingPunct="1">
              <a:spcBef>
                <a:spcPct val="0"/>
              </a:spcBef>
            </a:pPr>
            <a:r>
              <a:rPr lang="en-US" dirty="0" smtClean="0"/>
              <a:t>measured directly with an RI detector (online or offline)</a:t>
            </a:r>
          </a:p>
          <a:p>
            <a:pPr eaLnBrk="1" hangingPunct="1">
              <a:spcBef>
                <a:spcPct val="50000"/>
              </a:spcBef>
            </a:pPr>
            <a:r>
              <a:rPr lang="en-US" b="1" i="1" dirty="0" smtClean="0">
                <a:solidFill>
                  <a:srgbClr val="0000CC"/>
                </a:solidFill>
              </a:rPr>
              <a:t>For greatest accuracy, the dn/dc used in light scattering experiments should have been obtained for your polymer, in your solvent, and at the wavelength of your LS detector. </a:t>
            </a:r>
          </a:p>
        </p:txBody>
      </p:sp>
      <p:sp>
        <p:nvSpPr>
          <p:cNvPr id="16387" name="Rectangle 4"/>
          <p:cNvSpPr>
            <a:spLocks noGrp="1" noChangeArrowheads="1"/>
          </p:cNvSpPr>
          <p:nvPr>
            <p:ph type="title"/>
          </p:nvPr>
        </p:nvSpPr>
        <p:spPr/>
        <p:txBody>
          <a:bodyPr/>
          <a:lstStyle/>
          <a:p>
            <a:pPr eaLnBrk="1" hangingPunct="1"/>
            <a:r>
              <a:rPr lang="en-US" dirty="0" smtClean="0"/>
              <a:t>Conclusions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066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7066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7066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7066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7066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7066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70661">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70661">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70661">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70661">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70661">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70661">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7066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5"/>
          <p:cNvSpPr>
            <a:spLocks noGrp="1" noChangeArrowheads="1"/>
          </p:cNvSpPr>
          <p:nvPr>
            <p:ph idx="1"/>
          </p:nvPr>
        </p:nvSpPr>
        <p:spPr>
          <a:xfrm>
            <a:off x="1039813" y="1354138"/>
            <a:ext cx="7672387" cy="5002212"/>
          </a:xfrm>
        </p:spPr>
        <p:txBody>
          <a:bodyPr/>
          <a:lstStyle/>
          <a:p>
            <a:pPr eaLnBrk="1" hangingPunct="1">
              <a:lnSpc>
                <a:spcPct val="90000"/>
              </a:lnSpc>
            </a:pPr>
            <a:r>
              <a:rPr lang="en-US" dirty="0" smtClean="0"/>
              <a:t>This exercise will measure the dn/dc of an solute in solution (NaCl in H</a:t>
            </a:r>
            <a:r>
              <a:rPr lang="en-US" baseline="-25000" dirty="0" smtClean="0"/>
              <a:t>2</a:t>
            </a:r>
            <a:r>
              <a:rPr lang="en-US" dirty="0" smtClean="0"/>
              <a:t>O) using ASTRA.</a:t>
            </a:r>
          </a:p>
          <a:p>
            <a:pPr eaLnBrk="1" hangingPunct="1">
              <a:lnSpc>
                <a:spcPct val="90000"/>
              </a:lnSpc>
            </a:pPr>
            <a:endParaRPr lang="en-US" dirty="0" smtClean="0"/>
          </a:p>
          <a:p>
            <a:pPr eaLnBrk="1" hangingPunct="1">
              <a:lnSpc>
                <a:spcPct val="90000"/>
              </a:lnSpc>
            </a:pPr>
            <a:r>
              <a:rPr lang="en-US" dirty="0" smtClean="0"/>
              <a:t>Required Materials:</a:t>
            </a:r>
          </a:p>
          <a:p>
            <a:pPr lvl="1" eaLnBrk="1" hangingPunct="1">
              <a:lnSpc>
                <a:spcPct val="90000"/>
              </a:lnSpc>
            </a:pPr>
            <a:r>
              <a:rPr lang="en-US" dirty="0" smtClean="0"/>
              <a:t>Calibrated RI detector</a:t>
            </a:r>
          </a:p>
          <a:p>
            <a:pPr lvl="1" eaLnBrk="1" hangingPunct="1">
              <a:lnSpc>
                <a:spcPct val="90000"/>
              </a:lnSpc>
            </a:pPr>
            <a:r>
              <a:rPr lang="en-US" dirty="0" smtClean="0"/>
              <a:t>Several solutions of known concentration</a:t>
            </a:r>
          </a:p>
          <a:p>
            <a:pPr lvl="1" eaLnBrk="1" hangingPunct="1">
              <a:lnSpc>
                <a:spcPct val="90000"/>
              </a:lnSpc>
            </a:pPr>
            <a:r>
              <a:rPr lang="en-US" dirty="0" smtClean="0"/>
              <a:t>Computer with ASTRA installed</a:t>
            </a:r>
          </a:p>
          <a:p>
            <a:pPr lvl="1" eaLnBrk="1" hangingPunct="1">
              <a:lnSpc>
                <a:spcPct val="90000"/>
              </a:lnSpc>
            </a:pPr>
            <a:endParaRPr lang="en-US" dirty="0" smtClean="0"/>
          </a:p>
          <a:p>
            <a:pPr eaLnBrk="1" hangingPunct="1">
              <a:lnSpc>
                <a:spcPct val="90000"/>
              </a:lnSpc>
            </a:pPr>
            <a:r>
              <a:rPr lang="en-US" dirty="0" smtClean="0"/>
              <a:t>Helpful Accessories:</a:t>
            </a:r>
          </a:p>
          <a:p>
            <a:pPr lvl="1" eaLnBrk="1" hangingPunct="1"/>
            <a:r>
              <a:rPr lang="en-US" dirty="0" smtClean="0"/>
              <a:t>Syringe pump and syringes</a:t>
            </a:r>
            <a:br>
              <a:rPr lang="en-US" dirty="0" smtClean="0"/>
            </a:br>
            <a:r>
              <a:rPr lang="en-US" dirty="0" smtClean="0"/>
              <a:t>	or:</a:t>
            </a:r>
          </a:p>
          <a:p>
            <a:pPr lvl="1" eaLnBrk="1" hangingPunct="1"/>
            <a:r>
              <a:rPr lang="en-US" dirty="0" smtClean="0"/>
              <a:t>Wyatt DNDC injector kit</a:t>
            </a:r>
          </a:p>
          <a:p>
            <a:pPr lvl="1" eaLnBrk="1" hangingPunct="1"/>
            <a:r>
              <a:rPr lang="en-US" dirty="0" smtClean="0"/>
              <a:t>HPLC pump and injection system with sample loop of 0.5 ml or greater</a:t>
            </a:r>
          </a:p>
          <a:p>
            <a:pPr eaLnBrk="1" hangingPunct="1">
              <a:lnSpc>
                <a:spcPct val="90000"/>
              </a:lnSpc>
            </a:pPr>
            <a:endParaRPr lang="en-US" dirty="0" smtClean="0"/>
          </a:p>
          <a:p>
            <a:pPr eaLnBrk="1" hangingPunct="1">
              <a:lnSpc>
                <a:spcPct val="90000"/>
              </a:lnSpc>
            </a:pPr>
            <a:endParaRPr lang="en-US" dirty="0" smtClean="0"/>
          </a:p>
        </p:txBody>
      </p:sp>
      <p:sp>
        <p:nvSpPr>
          <p:cNvPr id="17411" name="Rectangle 4"/>
          <p:cNvSpPr>
            <a:spLocks noGrp="1" noChangeArrowheads="1"/>
          </p:cNvSpPr>
          <p:nvPr>
            <p:ph type="title"/>
          </p:nvPr>
        </p:nvSpPr>
        <p:spPr/>
        <p:txBody>
          <a:bodyPr/>
          <a:lstStyle/>
          <a:p>
            <a:pPr eaLnBrk="1" hangingPunct="1"/>
            <a:r>
              <a:rPr lang="en-US" dirty="0" smtClean="0"/>
              <a:t>Lab Practical:</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pPr eaLnBrk="1" hangingPunct="1"/>
            <a:r>
              <a:rPr lang="en-US" dirty="0" smtClean="0"/>
              <a:t>Appendix</a:t>
            </a:r>
          </a:p>
        </p:txBody>
      </p:sp>
      <p:sp>
        <p:nvSpPr>
          <p:cNvPr id="18436" name="Text Box 4"/>
          <p:cNvSpPr txBox="1">
            <a:spLocks noChangeArrowheads="1"/>
          </p:cNvSpPr>
          <p:nvPr/>
        </p:nvSpPr>
        <p:spPr bwMode="auto">
          <a:xfrm>
            <a:off x="939800" y="2789238"/>
            <a:ext cx="7874000" cy="1311275"/>
          </a:xfrm>
          <a:prstGeom prst="rect">
            <a:avLst/>
          </a:prstGeom>
          <a:noFill/>
          <a:ln w="12700">
            <a:noFill/>
            <a:miter lim="800000"/>
            <a:headEnd type="none" w="sm" len="sm"/>
            <a:tailEnd type="none" w="sm" len="sm"/>
          </a:ln>
        </p:spPr>
        <p:txBody>
          <a:bodyPr>
            <a:spAutoFit/>
          </a:bodyPr>
          <a:lstStyle/>
          <a:p>
            <a:pPr>
              <a:spcBef>
                <a:spcPct val="50000"/>
              </a:spcBef>
            </a:pPr>
            <a:r>
              <a:rPr lang="en-US" sz="4000" b="1" i="1" dirty="0">
                <a:solidFill>
                  <a:srgbClr val="0000CC"/>
                </a:solidFill>
                <a:latin typeface="Calibri" pitchFamily="34" charset="0"/>
              </a:rPr>
              <a:t>Use of a UV Detector as a</a:t>
            </a:r>
          </a:p>
          <a:p>
            <a:pPr>
              <a:spcBef>
                <a:spcPct val="0"/>
              </a:spcBef>
            </a:pPr>
            <a:r>
              <a:rPr lang="en-US" sz="4000" b="1" i="1" dirty="0">
                <a:solidFill>
                  <a:srgbClr val="0000CC"/>
                </a:solidFill>
                <a:latin typeface="Calibri" pitchFamily="34" charset="0"/>
              </a:rPr>
              <a:t>Concentration Detector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8245" name="Rectangle 5"/>
          <p:cNvSpPr>
            <a:spLocks noGrp="1" noChangeArrowheads="1"/>
          </p:cNvSpPr>
          <p:nvPr>
            <p:ph idx="1"/>
          </p:nvPr>
        </p:nvSpPr>
        <p:spPr/>
        <p:txBody>
          <a:bodyPr/>
          <a:lstStyle/>
          <a:p>
            <a:pPr eaLnBrk="1" hangingPunct="1"/>
            <a:r>
              <a:rPr lang="en-US" dirty="0" smtClean="0"/>
              <a:t>A UV detector may be used as the concentration detector in HPLC  SEC-MALS under these conditions: </a:t>
            </a:r>
          </a:p>
          <a:p>
            <a:pPr eaLnBrk="1" hangingPunct="1"/>
            <a:endParaRPr lang="en-US" dirty="0" smtClean="0"/>
          </a:p>
          <a:p>
            <a:pPr lvl="1" eaLnBrk="1" hangingPunct="1"/>
            <a:r>
              <a:rPr lang="en-US" dirty="0" smtClean="0"/>
              <a:t>The extinction coefficient of the polymer at the wavelength of the UV detector must be known.</a:t>
            </a:r>
          </a:p>
          <a:p>
            <a:pPr lvl="2" eaLnBrk="1" hangingPunct="1"/>
            <a:r>
              <a:rPr lang="en-US" dirty="0" smtClean="0"/>
              <a:t>For proteins, this value can be estimated from the amino acid composition or simply measured using a UV detector and a known concentration of sample. </a:t>
            </a:r>
          </a:p>
          <a:p>
            <a:pPr lvl="2" eaLnBrk="1" hangingPunct="1"/>
            <a:r>
              <a:rPr lang="en-US" dirty="0" smtClean="0"/>
              <a:t>It is also possible to determine the UV extinction using ASTRA if the dn/dc value is known.</a:t>
            </a:r>
          </a:p>
          <a:p>
            <a:pPr lvl="1" eaLnBrk="1" hangingPunct="1"/>
            <a:endParaRPr lang="en-US" dirty="0" smtClean="0"/>
          </a:p>
          <a:p>
            <a:pPr lvl="1" eaLnBrk="1" hangingPunct="1"/>
            <a:r>
              <a:rPr lang="en-US" dirty="0" smtClean="0"/>
              <a:t>The response factor (AU/V) of the UV detector must be known.</a:t>
            </a:r>
          </a:p>
          <a:p>
            <a:pPr lvl="1" eaLnBrk="1" hangingPunct="1"/>
            <a:endParaRPr lang="en-US" dirty="0" smtClean="0"/>
          </a:p>
          <a:p>
            <a:pPr lvl="1" eaLnBrk="1" hangingPunct="1"/>
            <a:r>
              <a:rPr lang="en-US" dirty="0" smtClean="0"/>
              <a:t>The cell path length (L) of the UV detector must be known.</a:t>
            </a:r>
          </a:p>
          <a:p>
            <a:pPr lvl="1" eaLnBrk="1" hangingPunct="1"/>
            <a:endParaRPr lang="en-US" dirty="0" smtClean="0"/>
          </a:p>
          <a:p>
            <a:pPr lvl="1" eaLnBrk="1" hangingPunct="1"/>
            <a:endParaRPr lang="en-US" dirty="0" smtClean="0"/>
          </a:p>
          <a:p>
            <a:pPr lvl="2" eaLnBrk="1" hangingPunct="1"/>
            <a:endParaRPr lang="en-US" dirty="0" smtClean="0"/>
          </a:p>
        </p:txBody>
      </p:sp>
      <p:sp>
        <p:nvSpPr>
          <p:cNvPr id="19459" name="Rectangle 4"/>
          <p:cNvSpPr>
            <a:spLocks noGrp="1" noChangeArrowheads="1"/>
          </p:cNvSpPr>
          <p:nvPr>
            <p:ph type="title"/>
          </p:nvPr>
        </p:nvSpPr>
        <p:spPr/>
        <p:txBody>
          <a:bodyPr/>
          <a:lstStyle/>
          <a:p>
            <a:pPr eaLnBrk="1" hangingPunct="1"/>
            <a:r>
              <a:rPr lang="en-US" dirty="0" smtClean="0"/>
              <a:t>Use of a UV Detector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82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824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3824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3824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3824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3824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5" grpId="0"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96" name="Rectangle 8"/>
          <p:cNvSpPr>
            <a:spLocks noGrp="1" noChangeArrowheads="1"/>
          </p:cNvSpPr>
          <p:nvPr>
            <p:ph idx="1"/>
          </p:nvPr>
        </p:nvSpPr>
        <p:spPr>
          <a:xfrm>
            <a:off x="365760" y="1154430"/>
            <a:ext cx="9086850" cy="5566409"/>
          </a:xfrm>
        </p:spPr>
        <p:txBody>
          <a:bodyPr/>
          <a:lstStyle/>
          <a:p>
            <a:pPr eaLnBrk="1" hangingPunct="1">
              <a:spcBef>
                <a:spcPts val="2400"/>
              </a:spcBef>
            </a:pPr>
            <a:r>
              <a:rPr lang="en-US" dirty="0" smtClean="0"/>
              <a:t>The quantity recorded by the UV detector is the absorbance A: </a:t>
            </a:r>
            <a:br>
              <a:rPr lang="en-US" dirty="0" smtClean="0"/>
            </a:br>
            <a:r>
              <a:rPr lang="en-US" dirty="0" smtClean="0"/>
              <a:t/>
            </a:r>
            <a:br>
              <a:rPr lang="en-US" dirty="0" smtClean="0"/>
            </a:br>
            <a:r>
              <a:rPr lang="en-US" dirty="0" smtClean="0"/>
              <a:t/>
            </a:r>
            <a:br>
              <a:rPr lang="en-US" dirty="0" smtClean="0"/>
            </a:br>
            <a:endParaRPr lang="en-US" dirty="0" smtClean="0"/>
          </a:p>
          <a:p>
            <a:pPr lvl="1" eaLnBrk="1" hangingPunct="1"/>
            <a:r>
              <a:rPr lang="en-US" dirty="0" smtClean="0">
                <a:sym typeface="Symbol" pitchFamily="18" charset="2"/>
              </a:rPr>
              <a:t></a:t>
            </a:r>
            <a:r>
              <a:rPr lang="en-US" dirty="0" smtClean="0"/>
              <a:t> is the extinction coefficient in mL/ (g x cm),</a:t>
            </a:r>
          </a:p>
          <a:p>
            <a:pPr lvl="1" eaLnBrk="1" hangingPunct="1"/>
            <a:r>
              <a:rPr lang="en-US" dirty="0" smtClean="0"/>
              <a:t>c is the concentration in g/mL,</a:t>
            </a:r>
          </a:p>
          <a:p>
            <a:pPr lvl="1" eaLnBrk="1" hangingPunct="1"/>
            <a:r>
              <a:rPr lang="en-US" dirty="0" smtClean="0"/>
              <a:t>L is the detector path length in cm.</a:t>
            </a:r>
          </a:p>
          <a:p>
            <a:pPr lvl="1" eaLnBrk="1" hangingPunct="1"/>
            <a:endParaRPr lang="en-US" dirty="0" smtClean="0"/>
          </a:p>
          <a:p>
            <a:pPr eaLnBrk="1" hangingPunct="1"/>
            <a:r>
              <a:rPr lang="en-US" dirty="0" smtClean="0"/>
              <a:t>ASTRA converts the UV voltage into absorbance  A using the known UV response factor and cell path length.</a:t>
            </a:r>
          </a:p>
          <a:p>
            <a:pPr eaLnBrk="1" hangingPunct="1"/>
            <a:endParaRPr lang="en-US" dirty="0" smtClean="0"/>
          </a:p>
          <a:p>
            <a:pPr eaLnBrk="1" hangingPunct="1"/>
            <a:r>
              <a:rPr lang="en-US" dirty="0" smtClean="0"/>
              <a:t>The absorbance is converted into concentration based on the known extinction coefficient.</a:t>
            </a:r>
          </a:p>
          <a:p>
            <a:pPr lvl="1" eaLnBrk="1" hangingPunct="1"/>
            <a:endParaRPr lang="en-US" dirty="0" smtClean="0"/>
          </a:p>
        </p:txBody>
      </p:sp>
      <p:sp>
        <p:nvSpPr>
          <p:cNvPr id="20483" name="Rectangle 7"/>
          <p:cNvSpPr>
            <a:spLocks noGrp="1" noChangeArrowheads="1"/>
          </p:cNvSpPr>
          <p:nvPr>
            <p:ph type="title"/>
          </p:nvPr>
        </p:nvSpPr>
        <p:spPr/>
        <p:txBody>
          <a:bodyPr/>
          <a:lstStyle/>
          <a:p>
            <a:pPr eaLnBrk="1" hangingPunct="1"/>
            <a:r>
              <a:rPr lang="en-US" dirty="0" smtClean="0"/>
              <a:t>Concentration from a UV Detector</a:t>
            </a:r>
          </a:p>
        </p:txBody>
      </p:sp>
      <p:sp>
        <p:nvSpPr>
          <p:cNvPr id="92162" name="Rectangle 2"/>
          <p:cNvSpPr>
            <a:spLocks noChangeArrowheads="1"/>
          </p:cNvSpPr>
          <p:nvPr/>
        </p:nvSpPr>
        <p:spPr bwMode="auto">
          <a:xfrm>
            <a:off x="0" y="0"/>
            <a:ext cx="97377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92164" name="Rectangle 4"/>
          <p:cNvSpPr>
            <a:spLocks noChangeArrowheads="1"/>
          </p:cNvSpPr>
          <p:nvPr/>
        </p:nvSpPr>
        <p:spPr bwMode="auto">
          <a:xfrm>
            <a:off x="0" y="0"/>
            <a:ext cx="97377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92167" name="Rectangle 7"/>
          <p:cNvSpPr>
            <a:spLocks noChangeArrowheads="1"/>
          </p:cNvSpPr>
          <p:nvPr/>
        </p:nvSpPr>
        <p:spPr bwMode="auto">
          <a:xfrm>
            <a:off x="0" y="0"/>
            <a:ext cx="97377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92169" name="Rectangle 9"/>
          <p:cNvSpPr>
            <a:spLocks noChangeArrowheads="1"/>
          </p:cNvSpPr>
          <p:nvPr/>
        </p:nvSpPr>
        <p:spPr bwMode="auto">
          <a:xfrm>
            <a:off x="0" y="0"/>
            <a:ext cx="97377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92168"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48087" y="1769425"/>
            <a:ext cx="2257425" cy="619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02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6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029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029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4029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4029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4029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6" grpId="0" uiExpand="1"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5"/>
          <p:cNvSpPr>
            <a:spLocks noGrp="1" noChangeArrowheads="1"/>
          </p:cNvSpPr>
          <p:nvPr>
            <p:ph idx="1"/>
          </p:nvPr>
        </p:nvSpPr>
        <p:spPr>
          <a:xfrm>
            <a:off x="495300" y="1247775"/>
            <a:ext cx="8763000" cy="5393055"/>
          </a:xfrm>
        </p:spPr>
        <p:txBody>
          <a:bodyPr/>
          <a:lstStyle/>
          <a:p>
            <a:pPr eaLnBrk="1" hangingPunct="1"/>
            <a:r>
              <a:rPr lang="en-US" dirty="0" smtClean="0"/>
              <a:t>Example: information that would be needed to enter in ASTRA for determining M</a:t>
            </a:r>
            <a:r>
              <a:rPr lang="en-US" baseline="-25000" dirty="0" smtClean="0"/>
              <a:t>w</a:t>
            </a:r>
            <a:r>
              <a:rPr lang="en-US" dirty="0" smtClean="0"/>
              <a:t> and recovered mass of Bovine Serum Albumin (BSA) with a MALS detector and UV detector at 280 nm:</a:t>
            </a:r>
          </a:p>
          <a:p>
            <a:pPr lvl="1" eaLnBrk="1" hangingPunct="1"/>
            <a:endParaRPr lang="en-US" dirty="0" smtClean="0"/>
          </a:p>
          <a:p>
            <a:pPr lvl="2" eaLnBrk="1" hangingPunct="1"/>
            <a:r>
              <a:rPr lang="en-US" dirty="0" smtClean="0"/>
              <a:t>	</a:t>
            </a:r>
            <a:r>
              <a:rPr lang="en-US" sz="2000" i="1" dirty="0" smtClean="0"/>
              <a:t>dn/dc</a:t>
            </a:r>
            <a:r>
              <a:rPr lang="en-US" sz="2000" dirty="0" smtClean="0"/>
              <a:t> = 0.185 mL/g  (at 690 nm)</a:t>
            </a:r>
          </a:p>
          <a:p>
            <a:pPr lvl="2" eaLnBrk="1" hangingPunct="1"/>
            <a:r>
              <a:rPr lang="en-US" sz="2000" dirty="0" smtClean="0"/>
              <a:t>	 </a:t>
            </a:r>
            <a:r>
              <a:rPr lang="en-US" sz="2000" dirty="0" smtClean="0">
                <a:sym typeface="Symbol" pitchFamily="18" charset="2"/>
              </a:rPr>
              <a:t></a:t>
            </a:r>
            <a:r>
              <a:rPr lang="en-US" sz="2000" baseline="30000" dirty="0" smtClean="0">
                <a:sym typeface="Symbol" pitchFamily="18" charset="2"/>
              </a:rPr>
              <a:t>g/mL</a:t>
            </a:r>
            <a:r>
              <a:rPr lang="en-US" sz="2000" dirty="0" smtClean="0"/>
              <a:t> = 660 AU/(cm x g/mL) at 280 nm</a:t>
            </a:r>
          </a:p>
          <a:p>
            <a:pPr lvl="2" eaLnBrk="1" hangingPunct="1"/>
            <a:r>
              <a:rPr lang="en-US" sz="2000" dirty="0" smtClean="0"/>
              <a:t>	UV cell path length = 0.60 cm</a:t>
            </a:r>
          </a:p>
          <a:p>
            <a:pPr lvl="2" eaLnBrk="1" hangingPunct="1"/>
            <a:r>
              <a:rPr lang="en-US" sz="2000" dirty="0" smtClean="0"/>
              <a:t>	UV response factor = 1 AU/V</a:t>
            </a:r>
          </a:p>
          <a:p>
            <a:pPr eaLnBrk="1" hangingPunct="1"/>
            <a:endParaRPr lang="en-US" dirty="0" smtClean="0"/>
          </a:p>
          <a:p>
            <a:pPr eaLnBrk="1" hangingPunct="1"/>
            <a:r>
              <a:rPr lang="en-US" dirty="0" smtClean="0"/>
              <a:t>Note that even if a UV detector is used for on-line sample concentration detection, it is still necessary to know </a:t>
            </a:r>
            <a:r>
              <a:rPr lang="en-US" i="1" dirty="0" smtClean="0"/>
              <a:t>dn/dc</a:t>
            </a:r>
            <a:r>
              <a:rPr lang="en-US" dirty="0" smtClean="0"/>
              <a:t> for the light scattering equation.	</a:t>
            </a:r>
          </a:p>
        </p:txBody>
      </p:sp>
      <p:sp>
        <p:nvSpPr>
          <p:cNvPr id="21507" name="Rectangle 4"/>
          <p:cNvSpPr>
            <a:spLocks noGrp="1" noChangeArrowheads="1"/>
          </p:cNvSpPr>
          <p:nvPr>
            <p:ph type="title"/>
          </p:nvPr>
        </p:nvSpPr>
        <p:spPr/>
        <p:txBody>
          <a:bodyPr/>
          <a:lstStyle/>
          <a:p>
            <a:pPr eaLnBrk="1" hangingPunct="1"/>
            <a:r>
              <a:rPr lang="en-US" dirty="0" smtClean="0"/>
              <a:t>SEC-MALS of BSA using UV detection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4391" name="Rectangle 7"/>
          <p:cNvSpPr>
            <a:spLocks noGrp="1" noChangeArrowheads="1"/>
          </p:cNvSpPr>
          <p:nvPr>
            <p:ph idx="1"/>
          </p:nvPr>
        </p:nvSpPr>
        <p:spPr>
          <a:xfrm>
            <a:off x="495300" y="1219200"/>
            <a:ext cx="8763000" cy="5259388"/>
          </a:xfrm>
        </p:spPr>
        <p:txBody>
          <a:bodyPr/>
          <a:lstStyle/>
          <a:p>
            <a:pPr eaLnBrk="1" hangingPunct="1">
              <a:lnSpc>
                <a:spcPct val="90000"/>
              </a:lnSpc>
              <a:spcBef>
                <a:spcPct val="25000"/>
              </a:spcBef>
              <a:spcAft>
                <a:spcPct val="25000"/>
              </a:spcAft>
            </a:pPr>
            <a:r>
              <a:rPr lang="en-US" sz="2400" dirty="0" smtClean="0"/>
              <a:t>If both an RI and a UV detector are used with MALS, the dn/dc value of a polymer can be measured on-line.</a:t>
            </a:r>
          </a:p>
          <a:p>
            <a:pPr lvl="1" eaLnBrk="1" hangingPunct="1">
              <a:lnSpc>
                <a:spcPct val="90000"/>
              </a:lnSpc>
            </a:pPr>
            <a:r>
              <a:rPr lang="en-US" dirty="0" smtClean="0"/>
              <a:t>The actual mass (g) of the polymer eluted can be computed in ASTRA using the data from the UV detector as long as the </a:t>
            </a:r>
            <a:r>
              <a:rPr lang="en-US" dirty="0" smtClean="0">
                <a:sym typeface="Symbol" pitchFamily="18" charset="2"/>
              </a:rPr>
              <a:t> is known</a:t>
            </a:r>
            <a:r>
              <a:rPr lang="en-US" dirty="0" smtClean="0"/>
              <a:t>.</a:t>
            </a:r>
          </a:p>
          <a:p>
            <a:pPr lvl="1" eaLnBrk="1" hangingPunct="1">
              <a:lnSpc>
                <a:spcPct val="90000"/>
              </a:lnSpc>
            </a:pPr>
            <a:r>
              <a:rPr lang="en-US" dirty="0" smtClean="0"/>
              <a:t>Using this calculated mass as the ‘injected mass’, the RI signal can then be used to compute the dn/dc value.</a:t>
            </a:r>
          </a:p>
          <a:p>
            <a:pPr lvl="1" eaLnBrk="1" hangingPunct="1">
              <a:lnSpc>
                <a:spcPct val="90000"/>
              </a:lnSpc>
            </a:pPr>
            <a:r>
              <a:rPr lang="en-US" dirty="0" smtClean="0"/>
              <a:t>The use of the UV detector to calculate the real recovered mass eliminates the assumption that 100% of the polymer elutes from the SEC column.</a:t>
            </a:r>
          </a:p>
          <a:p>
            <a:pPr eaLnBrk="1" hangingPunct="1">
              <a:lnSpc>
                <a:spcPct val="90000"/>
              </a:lnSpc>
              <a:spcBef>
                <a:spcPct val="50000"/>
              </a:spcBef>
              <a:spcAft>
                <a:spcPct val="25000"/>
              </a:spcAft>
            </a:pPr>
            <a:r>
              <a:rPr lang="en-US" sz="2400" dirty="0" smtClean="0"/>
              <a:t>When the </a:t>
            </a:r>
            <a:r>
              <a:rPr lang="en-US" sz="2400" i="1" dirty="0" smtClean="0"/>
              <a:t>dn/dc</a:t>
            </a:r>
            <a:r>
              <a:rPr lang="en-US" sz="2400" dirty="0" smtClean="0"/>
              <a:t> value is known, the combination of RI and UV detectors can also yield the extinction coefficient of the peak.</a:t>
            </a:r>
          </a:p>
          <a:p>
            <a:pPr eaLnBrk="1" hangingPunct="1">
              <a:lnSpc>
                <a:spcPct val="90000"/>
              </a:lnSpc>
              <a:spcBef>
                <a:spcPct val="50000"/>
              </a:spcBef>
              <a:spcAft>
                <a:spcPct val="25000"/>
              </a:spcAft>
            </a:pPr>
            <a:r>
              <a:rPr lang="en-US" sz="2400" dirty="0" smtClean="0"/>
              <a:t>When dn/dc and the extinction coefficient are known, the combination of RI-UV-MALS can yield information about copolymers and modified proteins: calculated % pegylation, weight % of each component, etc. </a:t>
            </a:r>
          </a:p>
        </p:txBody>
      </p:sp>
      <p:sp>
        <p:nvSpPr>
          <p:cNvPr id="22531" name="Rectangle 6"/>
          <p:cNvSpPr>
            <a:spLocks noGrp="1" noChangeArrowheads="1"/>
          </p:cNvSpPr>
          <p:nvPr>
            <p:ph type="title"/>
          </p:nvPr>
        </p:nvSpPr>
        <p:spPr/>
        <p:txBody>
          <a:bodyPr/>
          <a:lstStyle/>
          <a:p>
            <a:pPr eaLnBrk="1" hangingPunct="1"/>
            <a:r>
              <a:rPr lang="en-US" dirty="0" smtClean="0"/>
              <a:t>Using an RI and a UV Detector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43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43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43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43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4439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4439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91" grpId="0"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9" name="Rectangle 5"/>
          <p:cNvSpPr>
            <a:spLocks noGrp="1" noChangeArrowheads="1"/>
          </p:cNvSpPr>
          <p:nvPr>
            <p:ph idx="1"/>
          </p:nvPr>
        </p:nvSpPr>
        <p:spPr>
          <a:xfrm>
            <a:off x="966788" y="1298575"/>
            <a:ext cx="8283575" cy="5002213"/>
          </a:xfrm>
        </p:spPr>
        <p:txBody>
          <a:bodyPr/>
          <a:lstStyle/>
          <a:p>
            <a:pPr eaLnBrk="1" hangingPunct="1"/>
            <a:r>
              <a:rPr lang="en-US" dirty="0" smtClean="0"/>
              <a:t>Specific Refractive Index Increment, </a:t>
            </a:r>
            <a:r>
              <a:rPr lang="en-US" i="1" dirty="0" smtClean="0"/>
              <a:t>dn/dc</a:t>
            </a:r>
          </a:p>
          <a:p>
            <a:pPr eaLnBrk="1" hangingPunct="1"/>
            <a:endParaRPr lang="en-US" dirty="0" smtClean="0"/>
          </a:p>
          <a:p>
            <a:pPr eaLnBrk="1" hangingPunct="1"/>
            <a:r>
              <a:rPr lang="en-US" dirty="0" smtClean="0"/>
              <a:t>Methods to Obtain </a:t>
            </a:r>
            <a:r>
              <a:rPr lang="en-US" i="1" dirty="0" smtClean="0"/>
              <a:t>dn/dc</a:t>
            </a:r>
            <a:r>
              <a:rPr lang="en-US" dirty="0" smtClean="0"/>
              <a:t>:</a:t>
            </a:r>
          </a:p>
          <a:p>
            <a:pPr lvl="1" eaLnBrk="1" hangingPunct="1"/>
            <a:r>
              <a:rPr lang="en-US" dirty="0" smtClean="0"/>
              <a:t>Measuring </a:t>
            </a:r>
            <a:r>
              <a:rPr lang="en-US" i="1" dirty="0" smtClean="0"/>
              <a:t>dn/dc</a:t>
            </a:r>
            <a:r>
              <a:rPr lang="en-US" dirty="0" smtClean="0"/>
              <a:t> off-line (batch)</a:t>
            </a:r>
          </a:p>
          <a:p>
            <a:pPr lvl="1" eaLnBrk="1" hangingPunct="1"/>
            <a:r>
              <a:rPr lang="en-US" dirty="0" smtClean="0"/>
              <a:t>Measuring </a:t>
            </a:r>
            <a:r>
              <a:rPr lang="en-US" i="1" dirty="0" smtClean="0"/>
              <a:t>dn/dc</a:t>
            </a:r>
            <a:r>
              <a:rPr lang="en-US" dirty="0" smtClean="0"/>
              <a:t> on-line (SEC)</a:t>
            </a:r>
          </a:p>
          <a:p>
            <a:pPr eaLnBrk="1" hangingPunct="1"/>
            <a:endParaRPr lang="en-US" dirty="0" smtClean="0"/>
          </a:p>
          <a:p>
            <a:pPr eaLnBrk="1" hangingPunct="1"/>
            <a:r>
              <a:rPr lang="en-US" dirty="0" smtClean="0"/>
              <a:t>Determination of the Calibration Constant for analog voltage Refractive Index detectors.</a:t>
            </a:r>
          </a:p>
          <a:p>
            <a:pPr eaLnBrk="1" hangingPunct="1"/>
            <a:endParaRPr lang="en-US" dirty="0" smtClean="0"/>
          </a:p>
          <a:p>
            <a:pPr eaLnBrk="1" hangingPunct="1"/>
            <a:r>
              <a:rPr lang="en-US" dirty="0" smtClean="0"/>
              <a:t>Lab practical: measure the </a:t>
            </a:r>
            <a:r>
              <a:rPr lang="en-US" i="1" dirty="0" smtClean="0"/>
              <a:t>dn/dc </a:t>
            </a:r>
            <a:r>
              <a:rPr lang="en-US" dirty="0" smtClean="0"/>
              <a:t>of a solute in solution</a:t>
            </a:r>
          </a:p>
          <a:p>
            <a:pPr eaLnBrk="1" hangingPunct="1"/>
            <a:endParaRPr lang="en-US" dirty="0" smtClean="0"/>
          </a:p>
          <a:p>
            <a:pPr eaLnBrk="1" hangingPunct="1"/>
            <a:endParaRPr lang="en-US" dirty="0" smtClean="0"/>
          </a:p>
        </p:txBody>
      </p:sp>
      <p:sp>
        <p:nvSpPr>
          <p:cNvPr id="9219" name="Rectangle 4"/>
          <p:cNvSpPr>
            <a:spLocks noGrp="1" noChangeArrowheads="1"/>
          </p:cNvSpPr>
          <p:nvPr>
            <p:ph type="title"/>
          </p:nvPr>
        </p:nvSpPr>
        <p:spPr/>
        <p:txBody>
          <a:bodyPr/>
          <a:lstStyle/>
          <a:p>
            <a:pPr eaLnBrk="1" hangingPunct="1"/>
            <a:r>
              <a:rPr lang="en-US" dirty="0" smtClean="0"/>
              <a:t>Topics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10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710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710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710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710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710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6" name="Rectangle 6"/>
          <p:cNvSpPr>
            <a:spLocks noGrp="1" noChangeArrowheads="1"/>
          </p:cNvSpPr>
          <p:nvPr>
            <p:ph idx="1"/>
          </p:nvPr>
        </p:nvSpPr>
        <p:spPr>
          <a:xfrm>
            <a:off x="564443" y="1257300"/>
            <a:ext cx="8737601" cy="5256389"/>
          </a:xfrm>
        </p:spPr>
        <p:txBody>
          <a:bodyPr/>
          <a:lstStyle/>
          <a:p>
            <a:pPr eaLnBrk="1" hangingPunct="1">
              <a:spcBef>
                <a:spcPts val="1200"/>
              </a:spcBef>
            </a:pPr>
            <a:r>
              <a:rPr lang="en-US" sz="2400" i="1" dirty="0" smtClean="0"/>
              <a:t>dn/dc</a:t>
            </a:r>
            <a:r>
              <a:rPr lang="en-US" sz="2400" dirty="0" smtClean="0"/>
              <a:t> describes the change of the refractive index of a polymer solution with change of the polymer concentration.</a:t>
            </a:r>
          </a:p>
          <a:p>
            <a:pPr eaLnBrk="1" hangingPunct="1">
              <a:spcBef>
                <a:spcPts val="1200"/>
              </a:spcBef>
            </a:pPr>
            <a:r>
              <a:rPr lang="en-US" sz="2400" i="1" dirty="0" smtClean="0"/>
              <a:t>dn/dc</a:t>
            </a:r>
            <a:r>
              <a:rPr lang="en-US" sz="2400" dirty="0" smtClean="0"/>
              <a:t> has units of ml/g; it expresses how much the aRI of a solution would increase for every g of solute added to 1 ml of solvent.</a:t>
            </a:r>
          </a:p>
          <a:p>
            <a:pPr eaLnBrk="1" hangingPunct="1">
              <a:spcBef>
                <a:spcPts val="1200"/>
              </a:spcBef>
            </a:pPr>
            <a:r>
              <a:rPr lang="en-US" sz="2400" dirty="0" smtClean="0"/>
              <a:t>The </a:t>
            </a:r>
            <a:r>
              <a:rPr lang="en-US" sz="2400" i="1" dirty="0" smtClean="0"/>
              <a:t>dn/dc</a:t>
            </a:r>
            <a:r>
              <a:rPr lang="en-US" sz="2400" dirty="0" smtClean="0"/>
              <a:t> of a polymer solution must be measured as the polymer concentration approaches zero.</a:t>
            </a:r>
          </a:p>
          <a:p>
            <a:pPr eaLnBrk="1" hangingPunct="1">
              <a:spcBef>
                <a:spcPts val="1200"/>
              </a:spcBef>
            </a:pPr>
            <a:r>
              <a:rPr lang="en-US" sz="2400" i="1" dirty="0" smtClean="0"/>
              <a:t>dn/dc</a:t>
            </a:r>
            <a:r>
              <a:rPr lang="en-US" sz="2400" dirty="0" smtClean="0"/>
              <a:t> needs to be determined:</a:t>
            </a:r>
          </a:p>
          <a:p>
            <a:pPr marL="692150" lvl="1" indent="-201613" eaLnBrk="1" hangingPunct="1"/>
            <a:r>
              <a:rPr lang="en-US" sz="2000" dirty="0" smtClean="0"/>
              <a:t>for your polymer, </a:t>
            </a:r>
          </a:p>
          <a:p>
            <a:pPr marL="692150" lvl="1" indent="-201613" eaLnBrk="1" hangingPunct="1"/>
            <a:r>
              <a:rPr lang="en-US" sz="2000" dirty="0" smtClean="0"/>
              <a:t>in your solvent, </a:t>
            </a:r>
          </a:p>
          <a:p>
            <a:pPr marL="692150" lvl="1" indent="-201613" eaLnBrk="1" hangingPunct="1"/>
            <a:r>
              <a:rPr lang="en-US" sz="2000" dirty="0" smtClean="0"/>
              <a:t>at the wavelength of your LS detector, </a:t>
            </a:r>
            <a:endParaRPr lang="en-US" sz="2000" b="1" i="1" dirty="0" smtClean="0"/>
          </a:p>
          <a:p>
            <a:pPr marL="517525" lvl="1" indent="-26988" eaLnBrk="1" hangingPunct="1">
              <a:buFontTx/>
              <a:buNone/>
            </a:pPr>
            <a:r>
              <a:rPr lang="en-US" sz="2400" b="1" i="1" dirty="0" smtClean="0">
                <a:solidFill>
                  <a:srgbClr val="0000CC"/>
                </a:solidFill>
              </a:rPr>
              <a:t>to accurately determine the molar mass by light scattering, </a:t>
            </a:r>
            <a:br>
              <a:rPr lang="en-US" sz="2400" b="1" i="1" dirty="0" smtClean="0">
                <a:solidFill>
                  <a:srgbClr val="0000CC"/>
                </a:solidFill>
              </a:rPr>
            </a:br>
            <a:r>
              <a:rPr lang="en-US" sz="2400" b="1" i="1" dirty="0" smtClean="0">
                <a:solidFill>
                  <a:srgbClr val="0000CC"/>
                </a:solidFill>
              </a:rPr>
              <a:t>even when using UV as a concentration detector!</a:t>
            </a:r>
          </a:p>
        </p:txBody>
      </p:sp>
      <p:sp>
        <p:nvSpPr>
          <p:cNvPr id="10243" name="Rectangle 5"/>
          <p:cNvSpPr>
            <a:spLocks noGrp="1" noChangeArrowheads="1"/>
          </p:cNvSpPr>
          <p:nvPr>
            <p:ph type="title"/>
          </p:nvPr>
        </p:nvSpPr>
        <p:spPr/>
        <p:txBody>
          <a:bodyPr/>
          <a:lstStyle/>
          <a:p>
            <a:pPr eaLnBrk="1" hangingPunct="1"/>
            <a:r>
              <a:rPr lang="en-US" sz="2800" dirty="0" smtClean="0"/>
              <a:t>Specific Refractive Index Increment dn/dc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6">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126">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126">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126">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512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126"/>
          <p:cNvSpPr>
            <a:spLocks noGrp="1" noChangeArrowheads="1"/>
          </p:cNvSpPr>
          <p:nvPr>
            <p:ph type="title"/>
          </p:nvPr>
        </p:nvSpPr>
        <p:spPr/>
        <p:txBody>
          <a:bodyPr/>
          <a:lstStyle/>
          <a:p>
            <a:pPr eaLnBrk="1" hangingPunct="1"/>
            <a:r>
              <a:rPr lang="en-US" sz="2800" dirty="0" smtClean="0"/>
              <a:t>Comparison of dn/dc values for Different </a:t>
            </a:r>
            <a:br>
              <a:rPr lang="en-US" sz="2800" dirty="0" smtClean="0"/>
            </a:br>
            <a:r>
              <a:rPr lang="en-US" sz="2800" dirty="0" smtClean="0"/>
              <a:t>Polymer-Solvent Systems</a:t>
            </a:r>
          </a:p>
        </p:txBody>
      </p:sp>
      <p:graphicFrame>
        <p:nvGraphicFramePr>
          <p:cNvPr id="90122" name="Group 1034"/>
          <p:cNvGraphicFramePr>
            <a:graphicFrameLocks noGrp="1"/>
          </p:cNvGraphicFramePr>
          <p:nvPr>
            <p:ph type="tbl" idx="1"/>
          </p:nvPr>
        </p:nvGraphicFramePr>
        <p:xfrm>
          <a:off x="495300" y="1212850"/>
          <a:ext cx="8763000" cy="2798572"/>
        </p:xfrm>
        <a:graphic>
          <a:graphicData uri="http://schemas.openxmlformats.org/drawingml/2006/table">
            <a:tbl>
              <a:tblPr/>
              <a:tblGrid>
                <a:gridCol w="3273425"/>
                <a:gridCol w="2311400"/>
                <a:gridCol w="3178175"/>
              </a:tblGrid>
              <a:tr h="787400">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Chemical</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Refractive Index (n)</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tx1"/>
                          </a:solidFill>
                          <a:effectLst/>
                          <a:latin typeface="Arial" pitchFamily="34" charset="0"/>
                          <a:cs typeface="Arial" pitchFamily="34" charset="0"/>
                        </a:rPr>
                        <a:t>dn/dc</a:t>
                      </a:r>
                      <a:r>
                        <a:rPr kumimoji="0" lang="en-US" sz="2400" b="1" i="0" u="none" strike="noStrike" cap="none" normalizeH="0" baseline="0" dirty="0" smtClean="0">
                          <a:ln>
                            <a:noFill/>
                          </a:ln>
                          <a:solidFill>
                            <a:schemeClr val="tx1"/>
                          </a:solidFill>
                          <a:effectLst/>
                          <a:latin typeface="Arial" pitchFamily="34" charset="0"/>
                          <a:cs typeface="Arial" pitchFamily="34" charset="0"/>
                        </a:rPr>
                        <a:t> of PS [mL/g]</a:t>
                      </a:r>
                    </a:p>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at 633 nm</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9900">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Polystyrene (PS)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1.59</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XXX</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Toluene</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1.497</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0.11</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THF</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1.407</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0.185</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0063">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Trichlorobenzene</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1.572</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81075"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dirty="0" smtClean="0">
                        <a:ln>
                          <a:noFill/>
                        </a:ln>
                        <a:solidFill>
                          <a:srgbClr val="FF0000"/>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7009" name="Text Box 145"/>
          <p:cNvSpPr txBox="1">
            <a:spLocks noChangeArrowheads="1"/>
          </p:cNvSpPr>
          <p:nvPr/>
        </p:nvSpPr>
        <p:spPr bwMode="auto">
          <a:xfrm>
            <a:off x="6143625" y="3524250"/>
            <a:ext cx="3038475" cy="457200"/>
          </a:xfrm>
          <a:prstGeom prst="rect">
            <a:avLst/>
          </a:prstGeom>
          <a:noFill/>
          <a:ln w="9525">
            <a:noFill/>
            <a:miter lim="800000"/>
            <a:headEnd/>
            <a:tailEnd/>
          </a:ln>
        </p:spPr>
        <p:txBody>
          <a:bodyPr wrap="none" lIns="18288" rIns="18288">
            <a:spAutoFit/>
          </a:bodyPr>
          <a:lstStyle/>
          <a:p>
            <a:pPr algn="l" defTabSz="949325"/>
            <a:r>
              <a:rPr lang="en-US" sz="2400" dirty="0"/>
              <a:t>0.02 (measured: 0.04)</a:t>
            </a:r>
          </a:p>
        </p:txBody>
      </p:sp>
      <p:sp>
        <p:nvSpPr>
          <p:cNvPr id="37011" name="Text Box 147"/>
          <p:cNvSpPr txBox="1">
            <a:spLocks noChangeArrowheads="1"/>
          </p:cNvSpPr>
          <p:nvPr/>
        </p:nvSpPr>
        <p:spPr bwMode="auto">
          <a:xfrm>
            <a:off x="476250" y="4257675"/>
            <a:ext cx="8801100" cy="2462213"/>
          </a:xfrm>
          <a:prstGeom prst="rect">
            <a:avLst/>
          </a:prstGeom>
          <a:noFill/>
          <a:ln w="9525">
            <a:noFill/>
            <a:miter lim="800000"/>
            <a:headEnd/>
            <a:tailEnd/>
          </a:ln>
        </p:spPr>
        <p:txBody>
          <a:bodyPr>
            <a:spAutoFit/>
          </a:bodyPr>
          <a:lstStyle/>
          <a:p>
            <a:pPr defTabSz="949325">
              <a:spcBef>
                <a:spcPct val="20000"/>
              </a:spcBef>
            </a:pPr>
            <a:r>
              <a:rPr lang="en-US" dirty="0"/>
              <a:t>The refractive index increment can be estimated as*:</a:t>
            </a:r>
          </a:p>
          <a:p>
            <a:pPr defTabSz="949325">
              <a:spcBef>
                <a:spcPct val="20000"/>
              </a:spcBef>
            </a:pPr>
            <a:r>
              <a:rPr lang="en-US" sz="2400" b="1" i="1" dirty="0">
                <a:solidFill>
                  <a:srgbClr val="0000CC"/>
                </a:solidFill>
              </a:rPr>
              <a:t>dn/dc</a:t>
            </a:r>
            <a:r>
              <a:rPr lang="en-US" sz="2400" b="1" dirty="0">
                <a:solidFill>
                  <a:srgbClr val="0000CC"/>
                </a:solidFill>
              </a:rPr>
              <a:t> </a:t>
            </a:r>
            <a:r>
              <a:rPr lang="en-US" sz="2400" b="1" dirty="0">
                <a:solidFill>
                  <a:srgbClr val="0000CC"/>
                </a:solidFill>
                <a:sym typeface="Symbol" pitchFamily="18" charset="2"/>
              </a:rPr>
              <a:t> </a:t>
            </a:r>
            <a:r>
              <a:rPr lang="el-GR" sz="2400" b="1" dirty="0">
                <a:solidFill>
                  <a:srgbClr val="0000CC"/>
                </a:solidFill>
                <a:sym typeface="Symbol" pitchFamily="18" charset="2"/>
              </a:rPr>
              <a:t></a:t>
            </a:r>
            <a:r>
              <a:rPr lang="en-US" sz="2400" b="1" baseline="-25000" dirty="0">
                <a:solidFill>
                  <a:srgbClr val="0000CC"/>
                </a:solidFill>
                <a:sym typeface="Symbol" pitchFamily="18" charset="2"/>
              </a:rPr>
              <a:t>p</a:t>
            </a:r>
            <a:r>
              <a:rPr lang="en-US" sz="2400" b="1" dirty="0">
                <a:solidFill>
                  <a:srgbClr val="0000CC"/>
                </a:solidFill>
                <a:sym typeface="Symbol" pitchFamily="18" charset="2"/>
              </a:rPr>
              <a:t>(n</a:t>
            </a:r>
            <a:r>
              <a:rPr lang="en-US" sz="2400" b="1" baseline="-25000" dirty="0">
                <a:solidFill>
                  <a:srgbClr val="0000CC"/>
                </a:solidFill>
                <a:sym typeface="Symbol" pitchFamily="18" charset="2"/>
              </a:rPr>
              <a:t>polymer</a:t>
            </a:r>
            <a:r>
              <a:rPr lang="en-US" sz="2400" b="1" dirty="0">
                <a:solidFill>
                  <a:srgbClr val="0000CC"/>
                </a:solidFill>
                <a:sym typeface="Symbol" pitchFamily="18" charset="2"/>
              </a:rPr>
              <a:t> – n</a:t>
            </a:r>
            <a:r>
              <a:rPr lang="en-US" sz="2400" b="1" baseline="-25000" dirty="0">
                <a:solidFill>
                  <a:srgbClr val="0000CC"/>
                </a:solidFill>
                <a:sym typeface="Symbol" pitchFamily="18" charset="2"/>
              </a:rPr>
              <a:t>solvent</a:t>
            </a:r>
            <a:r>
              <a:rPr lang="en-US" sz="2400" b="1" dirty="0">
                <a:solidFill>
                  <a:srgbClr val="0000CC"/>
                </a:solidFill>
                <a:sym typeface="Symbol" pitchFamily="18" charset="2"/>
              </a:rPr>
              <a:t>)</a:t>
            </a:r>
          </a:p>
          <a:p>
            <a:pPr defTabSz="949325">
              <a:spcBef>
                <a:spcPct val="35000"/>
              </a:spcBef>
            </a:pPr>
            <a:r>
              <a:rPr lang="en-US" dirty="0">
                <a:sym typeface="Symbol" pitchFamily="18" charset="2"/>
              </a:rPr>
              <a:t>or:</a:t>
            </a:r>
          </a:p>
          <a:p>
            <a:pPr defTabSz="949325">
              <a:spcBef>
                <a:spcPct val="35000"/>
              </a:spcBef>
            </a:pPr>
            <a:r>
              <a:rPr lang="en-US" sz="2400" b="1" dirty="0">
                <a:solidFill>
                  <a:srgbClr val="0000CC"/>
                </a:solidFill>
                <a:sym typeface="Symbol" pitchFamily="18" charset="2"/>
              </a:rPr>
              <a:t>(</a:t>
            </a:r>
            <a:r>
              <a:rPr lang="en-US" sz="2400" b="1" i="1" dirty="0">
                <a:solidFill>
                  <a:srgbClr val="0000CC"/>
                </a:solidFill>
                <a:sym typeface="Symbol" pitchFamily="18" charset="2"/>
              </a:rPr>
              <a:t>dn/dc</a:t>
            </a:r>
            <a:r>
              <a:rPr lang="en-US" sz="2400" b="1" dirty="0">
                <a:solidFill>
                  <a:srgbClr val="0000CC"/>
                </a:solidFill>
                <a:sym typeface="Symbol" pitchFamily="18" charset="2"/>
              </a:rPr>
              <a:t>)</a:t>
            </a:r>
            <a:r>
              <a:rPr lang="en-US" sz="2400" b="1" baseline="-25000" dirty="0">
                <a:solidFill>
                  <a:srgbClr val="0000CC"/>
                </a:solidFill>
                <a:sym typeface="Symbol" pitchFamily="18" charset="2"/>
              </a:rPr>
              <a:t>solvent B</a:t>
            </a:r>
            <a:r>
              <a:rPr lang="en-US" sz="2400" dirty="0">
                <a:solidFill>
                  <a:srgbClr val="0000CC"/>
                </a:solidFill>
                <a:sym typeface="Symbol" pitchFamily="18" charset="2"/>
              </a:rPr>
              <a:t> </a:t>
            </a:r>
            <a:r>
              <a:rPr lang="en-US" sz="2400" b="1" dirty="0">
                <a:solidFill>
                  <a:srgbClr val="0000CC"/>
                </a:solidFill>
                <a:sym typeface="Symbol" pitchFamily="18" charset="2"/>
              </a:rPr>
              <a:t> (</a:t>
            </a:r>
            <a:r>
              <a:rPr lang="en-US" sz="2400" b="1" i="1" dirty="0">
                <a:solidFill>
                  <a:srgbClr val="0000CC"/>
                </a:solidFill>
                <a:sym typeface="Symbol" pitchFamily="18" charset="2"/>
              </a:rPr>
              <a:t>dn/dc</a:t>
            </a:r>
            <a:r>
              <a:rPr lang="en-US" sz="2400" b="1" dirty="0">
                <a:solidFill>
                  <a:srgbClr val="0000CC"/>
                </a:solidFill>
                <a:sym typeface="Symbol" pitchFamily="18" charset="2"/>
              </a:rPr>
              <a:t>)</a:t>
            </a:r>
            <a:r>
              <a:rPr lang="en-US" sz="2400" b="1" baseline="-25000" dirty="0">
                <a:solidFill>
                  <a:srgbClr val="0000CC"/>
                </a:solidFill>
                <a:sym typeface="Symbol" pitchFamily="18" charset="2"/>
              </a:rPr>
              <a:t>solvent A</a:t>
            </a:r>
            <a:r>
              <a:rPr lang="en-US" sz="2400" b="1" dirty="0">
                <a:solidFill>
                  <a:srgbClr val="0000CC"/>
                </a:solidFill>
                <a:sym typeface="Symbol" pitchFamily="18" charset="2"/>
              </a:rPr>
              <a:t> – </a:t>
            </a:r>
            <a:r>
              <a:rPr lang="en-US" sz="2400" b="1" baseline="-25000" dirty="0">
                <a:solidFill>
                  <a:srgbClr val="0000CC"/>
                </a:solidFill>
                <a:sym typeface="Symbol" pitchFamily="18" charset="2"/>
              </a:rPr>
              <a:t>p</a:t>
            </a:r>
            <a:r>
              <a:rPr lang="en-US" sz="2400" b="1" dirty="0">
                <a:solidFill>
                  <a:srgbClr val="0000CC"/>
                </a:solidFill>
                <a:sym typeface="Symbol" pitchFamily="18" charset="2"/>
              </a:rPr>
              <a:t>(n</a:t>
            </a:r>
            <a:r>
              <a:rPr lang="en-US" sz="2400" b="1" baseline="-25000" dirty="0">
                <a:solidFill>
                  <a:srgbClr val="0000CC"/>
                </a:solidFill>
                <a:sym typeface="Symbol" pitchFamily="18" charset="2"/>
              </a:rPr>
              <a:t>solvent B</a:t>
            </a:r>
            <a:r>
              <a:rPr lang="en-US" sz="2400" b="1" dirty="0">
                <a:solidFill>
                  <a:srgbClr val="0000CC"/>
                </a:solidFill>
                <a:sym typeface="Symbol" pitchFamily="18" charset="2"/>
              </a:rPr>
              <a:t> – n</a:t>
            </a:r>
            <a:r>
              <a:rPr lang="en-US" sz="2400" b="1" baseline="-25000" dirty="0">
                <a:solidFill>
                  <a:srgbClr val="0000CC"/>
                </a:solidFill>
                <a:sym typeface="Symbol" pitchFamily="18" charset="2"/>
              </a:rPr>
              <a:t>solvent A</a:t>
            </a:r>
            <a:r>
              <a:rPr lang="en-US" sz="2400" b="1" dirty="0">
                <a:solidFill>
                  <a:srgbClr val="0000CC"/>
                </a:solidFill>
                <a:sym typeface="Symbol" pitchFamily="18" charset="2"/>
              </a:rPr>
              <a:t>)</a:t>
            </a:r>
          </a:p>
          <a:p>
            <a:pPr algn="l" defTabSz="949325">
              <a:spcBef>
                <a:spcPct val="75000"/>
              </a:spcBef>
            </a:pPr>
            <a:r>
              <a:rPr lang="el-GR" sz="1600" dirty="0">
                <a:solidFill>
                  <a:srgbClr val="0000CC"/>
                </a:solidFill>
                <a:sym typeface="Symbol" pitchFamily="18" charset="2"/>
              </a:rPr>
              <a:t></a:t>
            </a:r>
            <a:r>
              <a:rPr lang="en-US" sz="1600" baseline="-25000" dirty="0">
                <a:solidFill>
                  <a:srgbClr val="0000CC"/>
                </a:solidFill>
                <a:sym typeface="Symbol" pitchFamily="18" charset="2"/>
              </a:rPr>
              <a:t>p</a:t>
            </a:r>
            <a:r>
              <a:rPr lang="en-US" sz="1600" dirty="0">
                <a:solidFill>
                  <a:srgbClr val="0000CC"/>
                </a:solidFill>
                <a:sym typeface="Symbol" pitchFamily="18" charset="2"/>
              </a:rPr>
              <a:t> = partial specific volume, usually set to unity</a:t>
            </a:r>
          </a:p>
          <a:p>
            <a:pPr algn="l" defTabSz="949325">
              <a:spcBef>
                <a:spcPct val="20000"/>
              </a:spcBef>
            </a:pPr>
            <a:r>
              <a:rPr lang="en-US" sz="1600" dirty="0">
                <a:sym typeface="Symbol" pitchFamily="18" charset="2"/>
              </a:rPr>
              <a:t>*from: “Size Exclusion Chromatography”, by S. Mori, H.G. Barth, Springer Verlag, 1999</a:t>
            </a:r>
          </a:p>
        </p:txBody>
      </p:sp>
      <p:sp>
        <p:nvSpPr>
          <p:cNvPr id="90118" name="Rectangle 1030"/>
          <p:cNvSpPr>
            <a:spLocks noChangeArrowheads="1"/>
          </p:cNvSpPr>
          <p:nvPr/>
        </p:nvSpPr>
        <p:spPr bwMode="auto">
          <a:xfrm>
            <a:off x="7451725" y="3457575"/>
            <a:ext cx="463550" cy="641350"/>
          </a:xfrm>
          <a:prstGeom prst="rect">
            <a:avLst/>
          </a:prstGeom>
          <a:noFill/>
          <a:ln w="9525" algn="ctr">
            <a:noFill/>
            <a:miter lim="800000"/>
            <a:headEnd/>
            <a:tailEnd/>
          </a:ln>
        </p:spPr>
        <p:txBody>
          <a:bodyPr>
            <a:spAutoFit/>
          </a:bodyPr>
          <a:lstStyle/>
          <a:p>
            <a:pPr defTabSz="949325"/>
            <a:r>
              <a:rPr lang="en-US" sz="3600" b="1" dirty="0">
                <a:solidFill>
                  <a:srgbClr val="FF000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118">
                                            <p:txEl>
                                              <p:pRg st="0" end="0"/>
                                            </p:txEl>
                                          </p:spTgt>
                                        </p:tgtEl>
                                        <p:attrNameLst>
                                          <p:attrName>style.visibility</p:attrName>
                                        </p:attrNameLst>
                                      </p:cBhvr>
                                      <p:to>
                                        <p:strVal val="visible"/>
                                      </p:to>
                                    </p:set>
                                  </p:childTnLst>
                                  <p:subTnLst>
                                    <p:set>
                                      <p:cBhvr override="childStyle">
                                        <p:cTn dur="1" fill="hold" display="0" masterRel="nextClick" afterEffect="1"/>
                                        <p:tgtEl>
                                          <p:spTgt spid="90118">
                                            <p:txEl>
                                              <p:pRg st="0" end="0"/>
                                            </p:txEl>
                                          </p:spTgt>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00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grpId="0" nodeType="clickEffect">
                                  <p:stCondLst>
                                    <p:cond delay="0"/>
                                  </p:stCondLst>
                                  <p:childTnLst>
                                    <p:set>
                                      <p:cBhvr>
                                        <p:cTn id="14" dur="1" fill="hold">
                                          <p:stCondLst>
                                            <p:cond delay="0"/>
                                          </p:stCondLst>
                                        </p:cTn>
                                        <p:tgtEl>
                                          <p:spTgt spid="37011"/>
                                        </p:tgtEl>
                                        <p:attrNameLst>
                                          <p:attrName>style.visibility</p:attrName>
                                        </p:attrNameLst>
                                      </p:cBhvr>
                                      <p:to>
                                        <p:strVal val="visible"/>
                                      </p:to>
                                    </p:set>
                                    <p:anim calcmode="lin" valueType="num">
                                      <p:cBhvr>
                                        <p:cTn id="15" dur="500" fill="hold"/>
                                        <p:tgtEl>
                                          <p:spTgt spid="37011"/>
                                        </p:tgtEl>
                                        <p:attrNameLst>
                                          <p:attrName>ppt_w</p:attrName>
                                        </p:attrNameLst>
                                      </p:cBhvr>
                                      <p:tavLst>
                                        <p:tav tm="0">
                                          <p:val>
                                            <p:fltVal val="0"/>
                                          </p:val>
                                        </p:tav>
                                        <p:tav tm="100000">
                                          <p:val>
                                            <p:strVal val="#ppt_w"/>
                                          </p:val>
                                        </p:tav>
                                      </p:tavLst>
                                    </p:anim>
                                    <p:anim calcmode="lin" valueType="num">
                                      <p:cBhvr>
                                        <p:cTn id="16" dur="500" fill="hold"/>
                                        <p:tgtEl>
                                          <p:spTgt spid="37011"/>
                                        </p:tgtEl>
                                        <p:attrNameLst>
                                          <p:attrName>ppt_h</p:attrName>
                                        </p:attrNameLst>
                                      </p:cBhvr>
                                      <p:tavLst>
                                        <p:tav tm="0">
                                          <p:val>
                                            <p:fltVal val="0"/>
                                          </p:val>
                                        </p:tav>
                                        <p:tav tm="100000">
                                          <p:val>
                                            <p:strVal val="#ppt_h"/>
                                          </p:val>
                                        </p:tav>
                                      </p:tavLst>
                                    </p:anim>
                                    <p:animEffect transition="in" filter="fade">
                                      <p:cBhvr>
                                        <p:cTn id="17" dur="500"/>
                                        <p:tgtEl>
                                          <p:spTgt spid="370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09" grpId="0"/>
      <p:bldP spid="37011" grpId="0"/>
      <p:bldP spid="90118"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2" name="Rectangle 1028"/>
          <p:cNvSpPr>
            <a:spLocks noGrp="1" noChangeArrowheads="1"/>
          </p:cNvSpPr>
          <p:nvPr>
            <p:ph type="title"/>
          </p:nvPr>
        </p:nvSpPr>
        <p:spPr/>
        <p:txBody>
          <a:bodyPr/>
          <a:lstStyle/>
          <a:p>
            <a:pPr eaLnBrk="1" hangingPunct="1"/>
            <a:r>
              <a:rPr lang="en-US" dirty="0" smtClean="0"/>
              <a:t>Wavelength Dependence of dn/dc</a:t>
            </a:r>
          </a:p>
        </p:txBody>
      </p:sp>
      <p:sp>
        <p:nvSpPr>
          <p:cNvPr id="67589" name="Rectangle 1029"/>
          <p:cNvSpPr>
            <a:spLocks noGrp="1" noChangeArrowheads="1"/>
          </p:cNvSpPr>
          <p:nvPr>
            <p:ph type="body" sz="half" idx="1"/>
          </p:nvPr>
        </p:nvSpPr>
        <p:spPr>
          <a:xfrm>
            <a:off x="433754" y="4572000"/>
            <a:ext cx="8676792" cy="2048730"/>
          </a:xfrm>
        </p:spPr>
        <p:txBody>
          <a:bodyPr/>
          <a:lstStyle/>
          <a:p>
            <a:pPr marL="280988" indent="-280988" defTabSz="949325">
              <a:spcBef>
                <a:spcPts val="600"/>
              </a:spcBef>
              <a:defRPr/>
            </a:pPr>
            <a:r>
              <a:rPr lang="en-US" sz="1800" i="1" dirty="0" smtClean="0">
                <a:effectLst>
                  <a:outerShdw blurRad="38100" dist="38100" dir="2700000" algn="tl">
                    <a:srgbClr val="C0C0C0"/>
                  </a:outerShdw>
                </a:effectLst>
              </a:rPr>
              <a:t>d</a:t>
            </a:r>
            <a:r>
              <a:rPr lang="en-US" sz="1800" i="1" dirty="0" smtClean="0"/>
              <a:t>n/dc</a:t>
            </a:r>
            <a:r>
              <a:rPr lang="en-US" sz="1800" dirty="0" smtClean="0"/>
              <a:t> typically increases as the wavelength of measurement decreases. Generally, in an aqueous solvent, the difference between the </a:t>
            </a:r>
            <a:r>
              <a:rPr lang="en-US" sz="1800" i="1" dirty="0" smtClean="0"/>
              <a:t>dn/dc</a:t>
            </a:r>
            <a:r>
              <a:rPr lang="en-US" sz="1800" dirty="0" smtClean="0"/>
              <a:t> values at 658 nm and 940 nm is 5% or less.</a:t>
            </a:r>
          </a:p>
          <a:p>
            <a:pPr marL="280988" indent="-280988" defTabSz="949325">
              <a:spcBef>
                <a:spcPts val="600"/>
              </a:spcBef>
              <a:defRPr/>
            </a:pPr>
            <a:r>
              <a:rPr lang="en-US" sz="1800" dirty="0" smtClean="0"/>
              <a:t>If you have </a:t>
            </a:r>
            <a:r>
              <a:rPr lang="en-US" sz="1800" i="1" dirty="0" smtClean="0"/>
              <a:t>dn/dc</a:t>
            </a:r>
            <a:r>
              <a:rPr lang="en-US" sz="1800" dirty="0" smtClean="0"/>
              <a:t> values at several wavelengths, curve fitting with extrapolation or interpolation can be used to estimate the </a:t>
            </a:r>
            <a:r>
              <a:rPr lang="en-US" sz="1800" i="1" dirty="0" smtClean="0"/>
              <a:t>dn/dc</a:t>
            </a:r>
            <a:r>
              <a:rPr lang="en-US" sz="1800" dirty="0" smtClean="0"/>
              <a:t> value at the desired wavelength.</a:t>
            </a:r>
          </a:p>
          <a:p>
            <a:pPr marL="280988" indent="-280988" defTabSz="949325">
              <a:spcBef>
                <a:spcPts val="600"/>
              </a:spcBef>
              <a:defRPr/>
            </a:pPr>
            <a:r>
              <a:rPr lang="en-US" sz="1800" dirty="0" smtClean="0">
                <a:solidFill>
                  <a:srgbClr val="0000CC"/>
                </a:solidFill>
              </a:rPr>
              <a:t>For Mw calculations in ASTRA, it is best to use the </a:t>
            </a:r>
            <a:r>
              <a:rPr lang="en-US" sz="1800" i="1" dirty="0" smtClean="0">
                <a:solidFill>
                  <a:srgbClr val="0000CC"/>
                </a:solidFill>
              </a:rPr>
              <a:t>dn/dc</a:t>
            </a:r>
            <a:r>
              <a:rPr lang="en-US" sz="1800" dirty="0" smtClean="0">
                <a:solidFill>
                  <a:srgbClr val="0000CC"/>
                </a:solidFill>
              </a:rPr>
              <a:t> value for your polymer at the </a:t>
            </a:r>
            <a:r>
              <a:rPr lang="en-US" sz="1800" b="1" dirty="0" smtClean="0">
                <a:solidFill>
                  <a:srgbClr val="0000CC"/>
                </a:solidFill>
              </a:rPr>
              <a:t>laser wavelength of your LS detector!</a:t>
            </a:r>
          </a:p>
        </p:txBody>
      </p:sp>
      <p:graphicFrame>
        <p:nvGraphicFramePr>
          <p:cNvPr id="2050" name="Object 1033"/>
          <p:cNvGraphicFramePr>
            <a:graphicFrameLocks noChangeAspect="1"/>
          </p:cNvGraphicFramePr>
          <p:nvPr>
            <p:ph sz="half" idx="2"/>
          </p:nvPr>
        </p:nvGraphicFramePr>
        <p:xfrm>
          <a:off x="1839913" y="1047750"/>
          <a:ext cx="6073775" cy="3348038"/>
        </p:xfrm>
        <a:graphic>
          <a:graphicData uri="http://schemas.openxmlformats.org/presentationml/2006/ole">
            <p:oleObj spid="_x0000_s2050" name="Chart" r:id="rId4" imgW="7067550" imgH="3895725" progId="Excel.Sheet.8">
              <p:embed/>
            </p:oleObj>
          </a:graphicData>
        </a:graphic>
      </p:graphicFrame>
      <p:sp>
        <p:nvSpPr>
          <p:cNvPr id="2054" name="Text Box 1035"/>
          <p:cNvSpPr txBox="1">
            <a:spLocks noChangeArrowheads="1"/>
          </p:cNvSpPr>
          <p:nvPr/>
        </p:nvSpPr>
        <p:spPr bwMode="auto">
          <a:xfrm>
            <a:off x="4703763" y="1153137"/>
            <a:ext cx="690562" cy="274637"/>
          </a:xfrm>
          <a:prstGeom prst="rect">
            <a:avLst/>
          </a:prstGeom>
          <a:noFill/>
          <a:ln w="9525" algn="ctr">
            <a:noFill/>
            <a:miter lim="800000"/>
            <a:headEnd/>
            <a:tailEnd/>
          </a:ln>
        </p:spPr>
        <p:txBody>
          <a:bodyPr wrap="none">
            <a:spAutoFit/>
          </a:bodyPr>
          <a:lstStyle/>
          <a:p>
            <a:pPr defTabSz="949325"/>
            <a:r>
              <a:rPr lang="en-US" sz="1200" dirty="0"/>
              <a:t>488 nm</a:t>
            </a:r>
          </a:p>
        </p:txBody>
      </p:sp>
      <p:sp>
        <p:nvSpPr>
          <p:cNvPr id="2055" name="Text Box 1036"/>
          <p:cNvSpPr txBox="1">
            <a:spLocks noChangeArrowheads="1"/>
          </p:cNvSpPr>
          <p:nvPr/>
        </p:nvSpPr>
        <p:spPr bwMode="auto">
          <a:xfrm>
            <a:off x="3133725" y="1153137"/>
            <a:ext cx="690563" cy="274637"/>
          </a:xfrm>
          <a:prstGeom prst="rect">
            <a:avLst/>
          </a:prstGeom>
          <a:noFill/>
          <a:ln w="9525" algn="ctr">
            <a:noFill/>
            <a:miter lim="800000"/>
            <a:headEnd/>
            <a:tailEnd/>
          </a:ln>
        </p:spPr>
        <p:txBody>
          <a:bodyPr wrap="none">
            <a:spAutoFit/>
          </a:bodyPr>
          <a:lstStyle/>
          <a:p>
            <a:pPr defTabSz="949325"/>
            <a:r>
              <a:rPr lang="en-US" sz="1200" dirty="0"/>
              <a:t>633 nm</a:t>
            </a:r>
          </a:p>
        </p:txBody>
      </p:sp>
      <p:sp>
        <p:nvSpPr>
          <p:cNvPr id="2056" name="Text Box 1037"/>
          <p:cNvSpPr txBox="1">
            <a:spLocks noChangeArrowheads="1"/>
          </p:cNvSpPr>
          <p:nvPr/>
        </p:nvSpPr>
        <p:spPr bwMode="auto">
          <a:xfrm>
            <a:off x="2541588" y="1153137"/>
            <a:ext cx="690562" cy="274637"/>
          </a:xfrm>
          <a:prstGeom prst="rect">
            <a:avLst/>
          </a:prstGeom>
          <a:noFill/>
          <a:ln w="9525" algn="ctr">
            <a:noFill/>
            <a:miter lim="800000"/>
            <a:headEnd/>
            <a:tailEnd/>
          </a:ln>
        </p:spPr>
        <p:txBody>
          <a:bodyPr wrap="none">
            <a:spAutoFit/>
          </a:bodyPr>
          <a:lstStyle/>
          <a:p>
            <a:pPr defTabSz="949325"/>
            <a:r>
              <a:rPr lang="en-US" sz="1200" dirty="0"/>
              <a:t>690 nm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758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758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758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9"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6" name="Rectangle 7"/>
          <p:cNvSpPr>
            <a:spLocks noGrp="1" noChangeArrowheads="1"/>
          </p:cNvSpPr>
          <p:nvPr>
            <p:ph type="title"/>
          </p:nvPr>
        </p:nvSpPr>
        <p:spPr/>
        <p:txBody>
          <a:bodyPr/>
          <a:lstStyle/>
          <a:p>
            <a:pPr eaLnBrk="1" hangingPunct="1"/>
            <a:r>
              <a:rPr lang="en-US" dirty="0" smtClean="0"/>
              <a:t>Molar Mass Dependence of dn/dc</a:t>
            </a:r>
          </a:p>
        </p:txBody>
      </p:sp>
      <p:sp>
        <p:nvSpPr>
          <p:cNvPr id="3077" name="Text Box 6"/>
          <p:cNvSpPr txBox="1">
            <a:spLocks noChangeArrowheads="1"/>
          </p:cNvSpPr>
          <p:nvPr/>
        </p:nvSpPr>
        <p:spPr bwMode="auto">
          <a:xfrm>
            <a:off x="1585912" y="1278467"/>
            <a:ext cx="6581775" cy="417513"/>
          </a:xfrm>
          <a:prstGeom prst="rect">
            <a:avLst/>
          </a:prstGeom>
          <a:noFill/>
          <a:ln w="25400">
            <a:noFill/>
            <a:miter lim="800000"/>
            <a:headEnd type="none" w="sm" len="sm"/>
            <a:tailEnd type="none" w="sm" len="sm"/>
          </a:ln>
        </p:spPr>
        <p:txBody>
          <a:bodyPr>
            <a:spAutoFit/>
          </a:bodyPr>
          <a:lstStyle/>
          <a:p>
            <a:pPr lvl="1" algn="l" eaLnBrk="1" hangingPunct="1">
              <a:lnSpc>
                <a:spcPct val="89000"/>
              </a:lnSpc>
              <a:buClr>
                <a:schemeClr val="tx1"/>
              </a:buClr>
            </a:pPr>
            <a:r>
              <a:rPr lang="en-US" sz="2400" dirty="0">
                <a:latin typeface="Calibri" pitchFamily="34" charset="0"/>
              </a:rPr>
              <a:t>EXAMPLE: </a:t>
            </a:r>
            <a:r>
              <a:rPr lang="en-US" sz="2400" i="1" dirty="0">
                <a:latin typeface="Calibri" pitchFamily="34" charset="0"/>
              </a:rPr>
              <a:t>dn/dc</a:t>
            </a:r>
            <a:r>
              <a:rPr lang="en-US" sz="2400" dirty="0">
                <a:latin typeface="Calibri" pitchFamily="34" charset="0"/>
              </a:rPr>
              <a:t> values of PEG in Water</a:t>
            </a:r>
            <a:endParaRPr lang="en-US" sz="2400" u="sng" dirty="0">
              <a:latin typeface="Calibri" pitchFamily="34" charset="0"/>
            </a:endParaRPr>
          </a:p>
        </p:txBody>
      </p:sp>
      <p:sp>
        <p:nvSpPr>
          <p:cNvPr id="7183" name="Text Box 15"/>
          <p:cNvSpPr txBox="1">
            <a:spLocks noChangeArrowheads="1"/>
          </p:cNvSpPr>
          <p:nvPr/>
        </p:nvSpPr>
        <p:spPr bwMode="auto">
          <a:xfrm>
            <a:off x="437285" y="6010275"/>
            <a:ext cx="8879034" cy="400110"/>
          </a:xfrm>
          <a:prstGeom prst="rect">
            <a:avLst/>
          </a:prstGeom>
          <a:noFill/>
          <a:ln w="9525" algn="ctr">
            <a:noFill/>
            <a:miter lim="800000"/>
            <a:headEnd/>
            <a:tailEnd/>
          </a:ln>
        </p:spPr>
        <p:txBody>
          <a:bodyPr wrap="none">
            <a:spAutoFit/>
          </a:bodyPr>
          <a:lstStyle/>
          <a:p>
            <a:pPr defTabSz="949325"/>
            <a:r>
              <a:rPr lang="en-US" b="1" i="1" dirty="0">
                <a:solidFill>
                  <a:srgbClr val="0000CC"/>
                </a:solidFill>
                <a:latin typeface="Calibri" pitchFamily="34" charset="0"/>
              </a:rPr>
              <a:t>dn/dc</a:t>
            </a:r>
            <a:r>
              <a:rPr lang="en-US" b="1" dirty="0">
                <a:solidFill>
                  <a:srgbClr val="0000CC"/>
                </a:solidFill>
                <a:latin typeface="Calibri" pitchFamily="34" charset="0"/>
              </a:rPr>
              <a:t> </a:t>
            </a:r>
            <a:r>
              <a:rPr lang="en-US" b="1" dirty="0" smtClean="0">
                <a:solidFill>
                  <a:srgbClr val="0000CC"/>
                </a:solidFill>
                <a:latin typeface="Calibri" pitchFamily="34" charset="0"/>
              </a:rPr>
              <a:t>of PEG in water approaches </a:t>
            </a:r>
            <a:r>
              <a:rPr lang="en-US" b="1" dirty="0">
                <a:solidFill>
                  <a:srgbClr val="0000CC"/>
                </a:solidFill>
                <a:latin typeface="Calibri" pitchFamily="34" charset="0"/>
              </a:rPr>
              <a:t>a constant value at 10,000 Da molecular weight.</a:t>
            </a:r>
          </a:p>
        </p:txBody>
      </p:sp>
      <p:pic>
        <p:nvPicPr>
          <p:cNvPr id="10" name="Picture 9" descr="Mw_dndc.png"/>
          <p:cNvPicPr>
            <a:picLocks noChangeAspect="1"/>
          </p:cNvPicPr>
          <p:nvPr/>
        </p:nvPicPr>
        <p:blipFill>
          <a:blip r:embed="rId3" cstate="print"/>
          <a:stretch>
            <a:fillRect/>
          </a:stretch>
        </p:blipFill>
        <p:spPr>
          <a:xfrm>
            <a:off x="1460274" y="1982222"/>
            <a:ext cx="6833052" cy="38340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183"/>
                                        </p:tgtEl>
                                        <p:attrNameLst>
                                          <p:attrName>style.visibility</p:attrName>
                                        </p:attrNameLst>
                                      </p:cBhvr>
                                      <p:to>
                                        <p:strVal val="visible"/>
                                      </p:to>
                                    </p:set>
                                    <p:anim calcmode="lin" valueType="num">
                                      <p:cBhvr>
                                        <p:cTn id="7" dur="500" fill="hold"/>
                                        <p:tgtEl>
                                          <p:spTgt spid="7183"/>
                                        </p:tgtEl>
                                        <p:attrNameLst>
                                          <p:attrName>ppt_w</p:attrName>
                                        </p:attrNameLst>
                                      </p:cBhvr>
                                      <p:tavLst>
                                        <p:tav tm="0">
                                          <p:val>
                                            <p:fltVal val="0"/>
                                          </p:val>
                                        </p:tav>
                                        <p:tav tm="100000">
                                          <p:val>
                                            <p:strVal val="#ppt_w"/>
                                          </p:val>
                                        </p:tav>
                                      </p:tavLst>
                                    </p:anim>
                                    <p:anim calcmode="lin" valueType="num">
                                      <p:cBhvr>
                                        <p:cTn id="8" dur="500" fill="hold"/>
                                        <p:tgtEl>
                                          <p:spTgt spid="7183"/>
                                        </p:tgtEl>
                                        <p:attrNameLst>
                                          <p:attrName>ppt_h</p:attrName>
                                        </p:attrNameLst>
                                      </p:cBhvr>
                                      <p:tavLst>
                                        <p:tav tm="0">
                                          <p:val>
                                            <p:fltVal val="0"/>
                                          </p:val>
                                        </p:tav>
                                        <p:tav tm="100000">
                                          <p:val>
                                            <p:strVal val="#ppt_h"/>
                                          </p:val>
                                        </p:tav>
                                      </p:tavLst>
                                    </p:anim>
                                    <p:animEffect transition="in" filter="fade">
                                      <p:cBhvr>
                                        <p:cTn id="9" dur="500"/>
                                        <p:tgtEl>
                                          <p:spTgt spid="7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3"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9" name="Rectangle 7"/>
          <p:cNvSpPr>
            <a:spLocks noGrp="1" noChangeArrowheads="1"/>
          </p:cNvSpPr>
          <p:nvPr>
            <p:ph idx="1"/>
          </p:nvPr>
        </p:nvSpPr>
        <p:spPr>
          <a:xfrm>
            <a:off x="530225" y="1069432"/>
            <a:ext cx="8693150" cy="1868488"/>
          </a:xfrm>
        </p:spPr>
        <p:txBody>
          <a:bodyPr/>
          <a:lstStyle/>
          <a:p>
            <a:pPr eaLnBrk="1" hangingPunct="1">
              <a:spcBef>
                <a:spcPct val="50000"/>
              </a:spcBef>
            </a:pPr>
            <a:r>
              <a:rPr lang="en-US" sz="2000" dirty="0" smtClean="0"/>
              <a:t>Prepare 6 or more defined concentrations of your polymer in your mobile phase.</a:t>
            </a:r>
          </a:p>
          <a:p>
            <a:pPr eaLnBrk="1" hangingPunct="1">
              <a:spcBef>
                <a:spcPct val="50000"/>
              </a:spcBef>
            </a:pPr>
            <a:r>
              <a:rPr lang="en-US" sz="2000" dirty="0" smtClean="0"/>
              <a:t>A large enough sample volume must be injected to get a flat region of constant concentration for each concentration standard.</a:t>
            </a:r>
          </a:p>
          <a:p>
            <a:pPr eaLnBrk="1" hangingPunct="1">
              <a:spcBef>
                <a:spcPct val="50000"/>
              </a:spcBef>
            </a:pPr>
            <a:r>
              <a:rPr lang="en-US" sz="2000" dirty="0" smtClean="0"/>
              <a:t>Always inject pure solvent first and last which will be used for setting baseline. </a:t>
            </a:r>
          </a:p>
        </p:txBody>
      </p:sp>
      <p:sp>
        <p:nvSpPr>
          <p:cNvPr id="13315" name="Rectangle 6"/>
          <p:cNvSpPr>
            <a:spLocks noGrp="1" noChangeArrowheads="1"/>
          </p:cNvSpPr>
          <p:nvPr>
            <p:ph type="title"/>
          </p:nvPr>
        </p:nvSpPr>
        <p:spPr/>
        <p:txBody>
          <a:bodyPr/>
          <a:lstStyle/>
          <a:p>
            <a:pPr eaLnBrk="1" hangingPunct="1"/>
            <a:r>
              <a:rPr lang="en-US" dirty="0" smtClean="0"/>
              <a:t>Measuring dn/dc (off-line)</a:t>
            </a:r>
          </a:p>
        </p:txBody>
      </p:sp>
      <p:grpSp>
        <p:nvGrpSpPr>
          <p:cNvPr id="2" name="Group 3"/>
          <p:cNvGrpSpPr>
            <a:grpSpLocks/>
          </p:cNvGrpSpPr>
          <p:nvPr/>
        </p:nvGrpSpPr>
        <p:grpSpPr bwMode="auto">
          <a:xfrm>
            <a:off x="881063" y="3044825"/>
            <a:ext cx="7991475" cy="3613150"/>
            <a:chOff x="555" y="1918"/>
            <a:chExt cx="5034" cy="2276"/>
          </a:xfrm>
        </p:grpSpPr>
        <p:pic>
          <p:nvPicPr>
            <p:cNvPr id="13318" name="Picture 13" descr="dndc"/>
            <p:cNvPicPr>
              <a:picLocks noChangeAspect="1" noChangeArrowheads="1"/>
            </p:cNvPicPr>
            <p:nvPr/>
          </p:nvPicPr>
          <p:blipFill>
            <a:blip r:embed="rId3" cstate="print"/>
            <a:srcRect/>
            <a:stretch>
              <a:fillRect/>
            </a:stretch>
          </p:blipFill>
          <p:spPr bwMode="auto">
            <a:xfrm>
              <a:off x="555" y="1918"/>
              <a:ext cx="5034" cy="2276"/>
            </a:xfrm>
            <a:prstGeom prst="rect">
              <a:avLst/>
            </a:prstGeom>
            <a:noFill/>
            <a:ln w="9525">
              <a:noFill/>
              <a:miter lim="800000"/>
              <a:headEnd/>
              <a:tailEnd/>
            </a:ln>
          </p:spPr>
        </p:pic>
        <p:sp>
          <p:nvSpPr>
            <p:cNvPr id="3" name="Text Box 14"/>
            <p:cNvSpPr txBox="1">
              <a:spLocks noChangeArrowheads="1"/>
            </p:cNvSpPr>
            <p:nvPr/>
          </p:nvSpPr>
          <p:spPr bwMode="auto">
            <a:xfrm>
              <a:off x="1526" y="2766"/>
              <a:ext cx="623" cy="250"/>
            </a:xfrm>
            <a:prstGeom prst="rect">
              <a:avLst/>
            </a:prstGeom>
            <a:noFill/>
            <a:ln w="9525" algn="ctr">
              <a:noFill/>
              <a:miter lim="800000"/>
              <a:headEnd/>
              <a:tailEnd/>
            </a:ln>
          </p:spPr>
          <p:txBody>
            <a:bodyPr wrap="none">
              <a:spAutoFit/>
            </a:bodyPr>
            <a:lstStyle/>
            <a:p>
              <a:pPr algn="l" defTabSz="949325"/>
              <a:r>
                <a:rPr lang="en-US" dirty="0"/>
                <a:t>solvent</a:t>
              </a:r>
            </a:p>
          </p:txBody>
        </p:sp>
        <p:sp>
          <p:nvSpPr>
            <p:cNvPr id="13320" name="Text Box 15"/>
            <p:cNvSpPr txBox="1">
              <a:spLocks noChangeArrowheads="1"/>
            </p:cNvSpPr>
            <p:nvPr/>
          </p:nvSpPr>
          <p:spPr bwMode="auto">
            <a:xfrm>
              <a:off x="1107" y="2358"/>
              <a:ext cx="2800" cy="250"/>
            </a:xfrm>
            <a:prstGeom prst="rect">
              <a:avLst/>
            </a:prstGeom>
            <a:noFill/>
            <a:ln w="9525" algn="ctr">
              <a:noFill/>
              <a:miter lim="800000"/>
              <a:headEnd/>
              <a:tailEnd/>
            </a:ln>
          </p:spPr>
          <p:txBody>
            <a:bodyPr wrap="none">
              <a:spAutoFit/>
            </a:bodyPr>
            <a:lstStyle/>
            <a:p>
              <a:pPr algn="l" defTabSz="949325"/>
              <a:r>
                <a:rPr lang="en-US" dirty="0">
                  <a:solidFill>
                    <a:srgbClr val="0000CC"/>
                  </a:solidFill>
                </a:rPr>
                <a:t>Flat plateaus of known concentrations</a:t>
              </a:r>
            </a:p>
          </p:txBody>
        </p:sp>
        <p:sp>
          <p:nvSpPr>
            <p:cNvPr id="13321" name="Line 16"/>
            <p:cNvSpPr>
              <a:spLocks noChangeShapeType="1"/>
            </p:cNvSpPr>
            <p:nvPr/>
          </p:nvSpPr>
          <p:spPr bwMode="auto">
            <a:xfrm flipH="1">
              <a:off x="1617" y="3011"/>
              <a:ext cx="193" cy="863"/>
            </a:xfrm>
            <a:prstGeom prst="line">
              <a:avLst/>
            </a:prstGeom>
            <a:noFill/>
            <a:ln w="9525">
              <a:solidFill>
                <a:schemeClr val="tx1"/>
              </a:solidFill>
              <a:round/>
              <a:headEnd/>
              <a:tailEnd type="triangle" w="med" len="med"/>
            </a:ln>
          </p:spPr>
          <p:txBody>
            <a:bodyPr>
              <a:spAutoFit/>
            </a:bodyPr>
            <a:lstStyle/>
            <a:p>
              <a:endParaRPr lang="en-US" dirty="0"/>
            </a:p>
          </p:txBody>
        </p:sp>
        <p:sp>
          <p:nvSpPr>
            <p:cNvPr id="13322" name="Line 17"/>
            <p:cNvSpPr>
              <a:spLocks noChangeShapeType="1"/>
            </p:cNvSpPr>
            <p:nvPr/>
          </p:nvSpPr>
          <p:spPr bwMode="auto">
            <a:xfrm>
              <a:off x="2185" y="2916"/>
              <a:ext cx="3139" cy="964"/>
            </a:xfrm>
            <a:prstGeom prst="line">
              <a:avLst/>
            </a:prstGeom>
            <a:noFill/>
            <a:ln w="9525">
              <a:solidFill>
                <a:schemeClr val="tx1"/>
              </a:solidFill>
              <a:round/>
              <a:headEnd/>
              <a:tailEnd type="triangle" w="med" len="med"/>
            </a:ln>
          </p:spPr>
          <p:txBody>
            <a:bodyPr>
              <a:spAutoFit/>
            </a:bodyPr>
            <a:lstStyle/>
            <a:p>
              <a:endParaRPr lang="en-US" dirty="0"/>
            </a:p>
          </p:txBody>
        </p:sp>
        <p:sp>
          <p:nvSpPr>
            <p:cNvPr id="13323" name="Line 18"/>
            <p:cNvSpPr>
              <a:spLocks noChangeShapeType="1"/>
            </p:cNvSpPr>
            <p:nvPr/>
          </p:nvSpPr>
          <p:spPr bwMode="auto">
            <a:xfrm flipH="1">
              <a:off x="2132" y="2662"/>
              <a:ext cx="629" cy="1042"/>
            </a:xfrm>
            <a:prstGeom prst="line">
              <a:avLst/>
            </a:prstGeom>
            <a:noFill/>
            <a:ln w="9525">
              <a:solidFill>
                <a:srgbClr val="0000CC"/>
              </a:solidFill>
              <a:round/>
              <a:headEnd/>
              <a:tailEnd type="triangle" w="med" len="med"/>
            </a:ln>
          </p:spPr>
          <p:txBody>
            <a:bodyPr>
              <a:spAutoFit/>
            </a:bodyPr>
            <a:lstStyle/>
            <a:p>
              <a:endParaRPr lang="en-US" dirty="0"/>
            </a:p>
          </p:txBody>
        </p:sp>
        <p:sp>
          <p:nvSpPr>
            <p:cNvPr id="13324" name="Line 19"/>
            <p:cNvSpPr>
              <a:spLocks noChangeShapeType="1"/>
            </p:cNvSpPr>
            <p:nvPr/>
          </p:nvSpPr>
          <p:spPr bwMode="auto">
            <a:xfrm flipH="1">
              <a:off x="2685" y="2670"/>
              <a:ext cx="251" cy="727"/>
            </a:xfrm>
            <a:prstGeom prst="line">
              <a:avLst/>
            </a:prstGeom>
            <a:noFill/>
            <a:ln w="9525">
              <a:solidFill>
                <a:srgbClr val="0000CC"/>
              </a:solidFill>
              <a:round/>
              <a:headEnd/>
              <a:tailEnd type="triangle" w="med" len="med"/>
            </a:ln>
          </p:spPr>
          <p:txBody>
            <a:bodyPr>
              <a:spAutoFit/>
            </a:bodyPr>
            <a:lstStyle/>
            <a:p>
              <a:endParaRPr lang="en-US" dirty="0"/>
            </a:p>
          </p:txBody>
        </p:sp>
        <p:sp>
          <p:nvSpPr>
            <p:cNvPr id="13325" name="Line 20"/>
            <p:cNvSpPr>
              <a:spLocks noChangeShapeType="1"/>
            </p:cNvSpPr>
            <p:nvPr/>
          </p:nvSpPr>
          <p:spPr bwMode="auto">
            <a:xfrm>
              <a:off x="3040" y="2677"/>
              <a:ext cx="207" cy="440"/>
            </a:xfrm>
            <a:prstGeom prst="line">
              <a:avLst/>
            </a:prstGeom>
            <a:noFill/>
            <a:ln w="9525">
              <a:solidFill>
                <a:srgbClr val="0000CC"/>
              </a:solidFill>
              <a:round/>
              <a:headEnd/>
              <a:tailEnd type="triangle" w="med" len="med"/>
            </a:ln>
          </p:spPr>
          <p:txBody>
            <a:bodyPr>
              <a:spAutoFit/>
            </a:bodyPr>
            <a:lstStyle/>
            <a:p>
              <a:endParaRPr lang="en-US" dirty="0"/>
            </a:p>
          </p:txBody>
        </p:sp>
        <p:sp>
          <p:nvSpPr>
            <p:cNvPr id="13326" name="Line 21"/>
            <p:cNvSpPr>
              <a:spLocks noChangeShapeType="1"/>
            </p:cNvSpPr>
            <p:nvPr/>
          </p:nvSpPr>
          <p:spPr bwMode="auto">
            <a:xfrm>
              <a:off x="3158" y="2655"/>
              <a:ext cx="236" cy="188"/>
            </a:xfrm>
            <a:prstGeom prst="line">
              <a:avLst/>
            </a:prstGeom>
            <a:noFill/>
            <a:ln w="9525">
              <a:solidFill>
                <a:srgbClr val="0000CC"/>
              </a:solidFill>
              <a:round/>
              <a:headEnd/>
              <a:tailEnd type="triangle" w="med" len="med"/>
            </a:ln>
          </p:spPr>
          <p:txBody>
            <a:bodyPr>
              <a:spAutoFit/>
            </a:bodyPr>
            <a:lstStyle/>
            <a:p>
              <a:endParaRPr lang="en-US" dirty="0"/>
            </a:p>
          </p:txBody>
        </p:sp>
        <p:sp>
          <p:nvSpPr>
            <p:cNvPr id="13327" name="Line 22"/>
            <p:cNvSpPr>
              <a:spLocks noChangeShapeType="1"/>
            </p:cNvSpPr>
            <p:nvPr/>
          </p:nvSpPr>
          <p:spPr bwMode="auto">
            <a:xfrm>
              <a:off x="3533" y="2605"/>
              <a:ext cx="428" cy="188"/>
            </a:xfrm>
            <a:prstGeom prst="line">
              <a:avLst/>
            </a:prstGeom>
            <a:noFill/>
            <a:ln w="9525">
              <a:solidFill>
                <a:srgbClr val="0000CC"/>
              </a:solidFill>
              <a:round/>
              <a:headEnd/>
              <a:tailEnd type="triangle" w="med" len="med"/>
            </a:ln>
          </p:spPr>
          <p:txBody>
            <a:bodyPr>
              <a:spAutoFit/>
            </a:bodyPr>
            <a:lstStyle/>
            <a:p>
              <a:endParaRPr lang="en-US" dirty="0"/>
            </a:p>
          </p:txBody>
        </p:sp>
        <p:sp>
          <p:nvSpPr>
            <p:cNvPr id="13328" name="Line 23"/>
            <p:cNvSpPr>
              <a:spLocks noChangeShapeType="1"/>
            </p:cNvSpPr>
            <p:nvPr/>
          </p:nvSpPr>
          <p:spPr bwMode="auto">
            <a:xfrm flipV="1">
              <a:off x="3883" y="2363"/>
              <a:ext cx="679" cy="115"/>
            </a:xfrm>
            <a:prstGeom prst="line">
              <a:avLst/>
            </a:prstGeom>
            <a:noFill/>
            <a:ln w="9525">
              <a:solidFill>
                <a:srgbClr val="0000CC"/>
              </a:solidFill>
              <a:round/>
              <a:headEnd/>
              <a:tailEnd type="triangle" w="med" len="med"/>
            </a:ln>
          </p:spPr>
          <p:txBody>
            <a:bodyPr>
              <a:spAutoFit/>
            </a:bodyPr>
            <a:lstStyle/>
            <a:p>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3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3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33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16"/>
          <p:cNvSpPr>
            <a:spLocks noGrp="1" noChangeArrowheads="1"/>
          </p:cNvSpPr>
          <p:nvPr>
            <p:ph type="title"/>
          </p:nvPr>
        </p:nvSpPr>
        <p:spPr/>
        <p:txBody>
          <a:bodyPr/>
          <a:lstStyle/>
          <a:p>
            <a:pPr eaLnBrk="1" hangingPunct="1"/>
            <a:r>
              <a:rPr lang="en-US" dirty="0" smtClean="0"/>
              <a:t>Measuring dn/dc off-line</a:t>
            </a:r>
          </a:p>
        </p:txBody>
      </p:sp>
      <p:sp>
        <p:nvSpPr>
          <p:cNvPr id="15377" name="Rectangle 17"/>
          <p:cNvSpPr>
            <a:spLocks noGrp="1" noChangeArrowheads="1"/>
          </p:cNvSpPr>
          <p:nvPr>
            <p:ph type="body" sz="half" idx="1"/>
          </p:nvPr>
        </p:nvSpPr>
        <p:spPr>
          <a:xfrm>
            <a:off x="695325" y="1083733"/>
            <a:ext cx="8361363" cy="2003955"/>
          </a:xfrm>
        </p:spPr>
        <p:txBody>
          <a:bodyPr/>
          <a:lstStyle/>
          <a:p>
            <a:pPr eaLnBrk="1" hangingPunct="1">
              <a:spcBef>
                <a:spcPct val="50000"/>
              </a:spcBef>
            </a:pPr>
            <a:r>
              <a:rPr lang="en-US" sz="2400" dirty="0" smtClean="0"/>
              <a:t>The Optilab rEX measures </a:t>
            </a:r>
            <a:r>
              <a:rPr lang="el-GR" sz="2400" dirty="0" smtClean="0"/>
              <a:t>Δ</a:t>
            </a:r>
            <a:r>
              <a:rPr lang="en-US" sz="2400" dirty="0" smtClean="0"/>
              <a:t>n for each concentration, and the ASTRA software calculates the best fit to the </a:t>
            </a:r>
            <a:r>
              <a:rPr lang="el-GR" sz="2400" dirty="0" smtClean="0"/>
              <a:t>Δ</a:t>
            </a:r>
            <a:r>
              <a:rPr lang="en-US" sz="2400" dirty="0" smtClean="0"/>
              <a:t>n vs. concentration data.</a:t>
            </a:r>
          </a:p>
          <a:p>
            <a:pPr eaLnBrk="1" hangingPunct="1">
              <a:spcBef>
                <a:spcPct val="50000"/>
              </a:spcBef>
            </a:pPr>
            <a:r>
              <a:rPr lang="en-US" sz="2400" dirty="0" smtClean="0"/>
              <a:t>Plot </a:t>
            </a:r>
            <a:r>
              <a:rPr lang="el-GR" sz="2400" dirty="0" smtClean="0"/>
              <a:t>Δ</a:t>
            </a:r>
            <a:r>
              <a:rPr lang="en-US" sz="2400" dirty="0" smtClean="0"/>
              <a:t>n vs. c</a:t>
            </a:r>
            <a:r>
              <a:rPr lang="en-US" sz="2400" baseline="-25000" dirty="0" smtClean="0"/>
              <a:t>sample</a:t>
            </a:r>
            <a:r>
              <a:rPr lang="en-US" sz="2400" dirty="0" smtClean="0"/>
              <a:t>:  The slope equals d(</a:t>
            </a:r>
            <a:r>
              <a:rPr lang="el-GR" sz="2400" dirty="0" smtClean="0"/>
              <a:t>Δ</a:t>
            </a:r>
            <a:r>
              <a:rPr lang="en-US" sz="2400" dirty="0" smtClean="0"/>
              <a:t>n)/dc or </a:t>
            </a:r>
            <a:r>
              <a:rPr lang="en-US" sz="2400" i="1" dirty="0" smtClean="0"/>
              <a:t>dn/dc</a:t>
            </a:r>
          </a:p>
          <a:p>
            <a:pPr eaLnBrk="1" hangingPunct="1"/>
            <a:endParaRPr lang="en-US" sz="2400" dirty="0" smtClean="0"/>
          </a:p>
        </p:txBody>
      </p:sp>
      <p:grpSp>
        <p:nvGrpSpPr>
          <p:cNvPr id="2" name="Group 2"/>
          <p:cNvGrpSpPr>
            <a:grpSpLocks/>
          </p:cNvGrpSpPr>
          <p:nvPr/>
        </p:nvGrpSpPr>
        <p:grpSpPr bwMode="auto">
          <a:xfrm>
            <a:off x="677863" y="3036184"/>
            <a:ext cx="8396287" cy="3667125"/>
            <a:chOff x="427" y="1813"/>
            <a:chExt cx="5289" cy="2310"/>
          </a:xfrm>
        </p:grpSpPr>
        <p:pic>
          <p:nvPicPr>
            <p:cNvPr id="4103" name="Picture 21" descr="slope dndc"/>
            <p:cNvPicPr>
              <a:picLocks noChangeAspect="1" noChangeArrowheads="1"/>
            </p:cNvPicPr>
            <p:nvPr/>
          </p:nvPicPr>
          <p:blipFill>
            <a:blip r:embed="rId4" cstate="print"/>
            <a:srcRect/>
            <a:stretch>
              <a:fillRect/>
            </a:stretch>
          </p:blipFill>
          <p:spPr bwMode="auto">
            <a:xfrm>
              <a:off x="427" y="1813"/>
              <a:ext cx="5289" cy="2310"/>
            </a:xfrm>
            <a:prstGeom prst="rect">
              <a:avLst/>
            </a:prstGeom>
            <a:noFill/>
            <a:ln w="9525">
              <a:noFill/>
              <a:miter lim="800000"/>
              <a:headEnd/>
              <a:tailEnd/>
            </a:ln>
          </p:spPr>
        </p:pic>
        <p:graphicFrame>
          <p:nvGraphicFramePr>
            <p:cNvPr id="4098" name="Object 3"/>
            <p:cNvGraphicFramePr>
              <a:graphicFrameLocks noChangeAspect="1"/>
            </p:cNvGraphicFramePr>
            <p:nvPr/>
          </p:nvGraphicFramePr>
          <p:xfrm>
            <a:off x="1649" y="2572"/>
            <a:ext cx="1182" cy="459"/>
          </p:xfrm>
          <a:graphic>
            <a:graphicData uri="http://schemas.openxmlformats.org/presentationml/2006/ole">
              <p:oleObj spid="_x0000_s4098" name="Equation" r:id="rId5" imgW="1079280" imgH="419040" progId="Equation.3">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3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37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strVal val="#ppt_w*0.05"/>
                                          </p:val>
                                        </p:tav>
                                        <p:tav tm="100000">
                                          <p:val>
                                            <p:strVal val="#ppt_w"/>
                                          </p:val>
                                        </p:tav>
                                      </p:tavLst>
                                    </p:anim>
                                    <p:anim calcmode="lin" valueType="num">
                                      <p:cBhvr>
                                        <p:cTn id="16" dur="500" fill="hold"/>
                                        <p:tgtEl>
                                          <p:spTgt spid="2"/>
                                        </p:tgtEl>
                                        <p:attrNameLst>
                                          <p:attrName>ppt_h</p:attrName>
                                        </p:attrNameLst>
                                      </p:cBhvr>
                                      <p:tavLst>
                                        <p:tav tm="0">
                                          <p:val>
                                            <p:strVal val="#ppt_h"/>
                                          </p:val>
                                        </p:tav>
                                        <p:tav tm="100000">
                                          <p:val>
                                            <p:strVal val="#ppt_h"/>
                                          </p:val>
                                        </p:tav>
                                      </p:tavLst>
                                    </p:anim>
                                    <p:anim calcmode="lin" valueType="num">
                                      <p:cBhvr>
                                        <p:cTn id="17" dur="500" fill="hold"/>
                                        <p:tgtEl>
                                          <p:spTgt spid="2"/>
                                        </p:tgtEl>
                                        <p:attrNameLst>
                                          <p:attrName>ppt_x</p:attrName>
                                        </p:attrNameLst>
                                      </p:cBhvr>
                                      <p:tavLst>
                                        <p:tav tm="0">
                                          <p:val>
                                            <p:strVal val="#ppt_x-.2"/>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22" name="Rectangle 1030"/>
          <p:cNvSpPr>
            <a:spLocks noGrp="1" noChangeArrowheads="1"/>
          </p:cNvSpPr>
          <p:nvPr>
            <p:ph idx="1"/>
          </p:nvPr>
        </p:nvSpPr>
        <p:spPr>
          <a:xfrm>
            <a:off x="579863" y="1341438"/>
            <a:ext cx="8731405" cy="5002212"/>
          </a:xfrm>
        </p:spPr>
        <p:txBody>
          <a:bodyPr/>
          <a:lstStyle/>
          <a:p>
            <a:pPr marL="457200" indent="-457200" eaLnBrk="1" hangingPunct="1">
              <a:spcAft>
                <a:spcPct val="50000"/>
              </a:spcAft>
            </a:pPr>
            <a:r>
              <a:rPr lang="en-US" b="1" dirty="0" smtClean="0"/>
              <a:t>ASTRA will compute a </a:t>
            </a:r>
            <a:r>
              <a:rPr lang="en-US" b="1" i="1" dirty="0" smtClean="0"/>
              <a:t>dn/dc</a:t>
            </a:r>
            <a:r>
              <a:rPr lang="en-US" b="1" dirty="0" smtClean="0"/>
              <a:t> value from an SEC or FFF chromatogram if you know:</a:t>
            </a:r>
          </a:p>
          <a:p>
            <a:pPr marL="871538" lvl="1" indent="-381000" eaLnBrk="1" hangingPunct="1">
              <a:spcBef>
                <a:spcPct val="50000"/>
              </a:spcBef>
              <a:buFontTx/>
              <a:buAutoNum type="alphaLcParenR"/>
            </a:pPr>
            <a:r>
              <a:rPr lang="en-US" sz="2400" dirty="0" smtClean="0">
                <a:solidFill>
                  <a:srgbClr val="0000CC"/>
                </a:solidFill>
              </a:rPr>
              <a:t>Starting concentration of your polymer sample,</a:t>
            </a:r>
          </a:p>
          <a:p>
            <a:pPr marL="871538" lvl="1" indent="-381000" eaLnBrk="1" hangingPunct="1">
              <a:spcBef>
                <a:spcPct val="50000"/>
              </a:spcBef>
              <a:buFontTx/>
              <a:buAutoNum type="alphaLcParenR"/>
            </a:pPr>
            <a:r>
              <a:rPr lang="en-US" sz="2400" dirty="0" smtClean="0">
                <a:solidFill>
                  <a:srgbClr val="0000CC"/>
                </a:solidFill>
              </a:rPr>
              <a:t>Sample volume injected,</a:t>
            </a:r>
          </a:p>
          <a:p>
            <a:pPr marL="871538" lvl="1" indent="-381000" eaLnBrk="1" hangingPunct="1">
              <a:spcBef>
                <a:spcPct val="50000"/>
              </a:spcBef>
              <a:buFontTx/>
              <a:buAutoNum type="alphaLcParenR"/>
            </a:pPr>
            <a:r>
              <a:rPr lang="en-US" sz="2400" dirty="0" smtClean="0">
                <a:solidFill>
                  <a:srgbClr val="0000CC"/>
                </a:solidFill>
              </a:rPr>
              <a:t>exact flow rate through the detector, </a:t>
            </a:r>
          </a:p>
          <a:p>
            <a:pPr marL="871538" lvl="1" indent="-381000" eaLnBrk="1" hangingPunct="1">
              <a:spcBef>
                <a:spcPct val="50000"/>
              </a:spcBef>
              <a:buFontTx/>
              <a:buAutoNum type="alphaLcParenR"/>
            </a:pPr>
            <a:r>
              <a:rPr lang="en-US" sz="2400" dirty="0" smtClean="0">
                <a:solidFill>
                  <a:srgbClr val="0000CC"/>
                </a:solidFill>
              </a:rPr>
              <a:t>100% of the injected polymer elutes from column or channel.</a:t>
            </a:r>
          </a:p>
          <a:p>
            <a:pPr marL="871538" lvl="1" indent="-381000" eaLnBrk="1" hangingPunct="1">
              <a:spcBef>
                <a:spcPct val="50000"/>
              </a:spcBef>
              <a:buFontTx/>
              <a:buNone/>
            </a:pPr>
            <a:endParaRPr lang="en-US" sz="2400" b="1" dirty="0" smtClean="0">
              <a:solidFill>
                <a:srgbClr val="0000CC"/>
              </a:solidFill>
            </a:endParaRPr>
          </a:p>
          <a:p>
            <a:pPr marL="871538" lvl="1" indent="-381000" eaLnBrk="1" hangingPunct="1">
              <a:spcBef>
                <a:spcPct val="50000"/>
              </a:spcBef>
              <a:buFontTx/>
              <a:buNone/>
            </a:pPr>
            <a:r>
              <a:rPr lang="en-US" sz="2400" b="1" dirty="0" smtClean="0">
                <a:solidFill>
                  <a:srgbClr val="0000CC"/>
                </a:solidFill>
              </a:rPr>
              <a:t>Note:</a:t>
            </a:r>
            <a:r>
              <a:rPr lang="en-US" sz="2400" dirty="0" smtClean="0">
                <a:solidFill>
                  <a:srgbClr val="0000CC"/>
                </a:solidFill>
              </a:rPr>
              <a:t>  If you are using a analog RI detector, you must know its calibration constant (</a:t>
            </a:r>
            <a:r>
              <a:rPr lang="en-US" sz="2400" i="1" dirty="0" smtClean="0">
                <a:solidFill>
                  <a:srgbClr val="0000CC"/>
                </a:solidFill>
              </a:rPr>
              <a:t>i.e</a:t>
            </a:r>
            <a:r>
              <a:rPr lang="en-US" sz="2400" dirty="0" smtClean="0">
                <a:solidFill>
                  <a:srgbClr val="0000CC"/>
                </a:solidFill>
              </a:rPr>
              <a:t>., dn/dV).</a:t>
            </a:r>
          </a:p>
        </p:txBody>
      </p:sp>
      <p:sp>
        <p:nvSpPr>
          <p:cNvPr id="14339" name="Rectangle 1029"/>
          <p:cNvSpPr>
            <a:spLocks noGrp="1" noChangeArrowheads="1"/>
          </p:cNvSpPr>
          <p:nvPr>
            <p:ph type="title"/>
          </p:nvPr>
        </p:nvSpPr>
        <p:spPr/>
        <p:txBody>
          <a:bodyPr/>
          <a:lstStyle/>
          <a:p>
            <a:pPr eaLnBrk="1" hangingPunct="1"/>
            <a:r>
              <a:rPr lang="en-US" dirty="0" smtClean="0"/>
              <a:t>Measuring dn/dc On-line Using SEC/RI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04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04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04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04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042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6042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2" grpId="0" build="p" bldLvl="2" autoUpdateAnimBg="0"/>
    </p:bldLst>
  </p:timing>
</p:sld>
</file>

<file path=ppt/theme/theme1.xml><?xml version="1.0" encoding="utf-8"?>
<a:theme xmlns:a="http://schemas.openxmlformats.org/drawingml/2006/main" name="LSU_2011">
  <a:themeElements>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nalysis Report V1-4">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nalysis Report V1-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nalysis Report V1-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nalysis Report V1-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nalysis Report V1-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nalysis Report V1-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nalysis Report V1-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nalysis Report V1-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nalysis Report V1-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nalysis Report V1-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nalysis Report V1-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nalysis Report V1-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LSU_2011</Template>
  <TotalTime>6533</TotalTime>
  <Words>3621</Words>
  <Application>Microsoft Office PowerPoint</Application>
  <PresentationFormat>Custom</PresentationFormat>
  <Paragraphs>306</Paragraphs>
  <Slides>19</Slides>
  <Notes>19</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19</vt:i4>
      </vt:variant>
    </vt:vector>
  </HeadingPairs>
  <TitlesOfParts>
    <vt:vector size="23" baseType="lpstr">
      <vt:lpstr>LSU_2011</vt:lpstr>
      <vt:lpstr>FreeHand 5.0 Drawing</vt:lpstr>
      <vt:lpstr>Chart</vt:lpstr>
      <vt:lpstr>Equation</vt:lpstr>
      <vt:lpstr>Slide 1</vt:lpstr>
      <vt:lpstr>Topics</vt:lpstr>
      <vt:lpstr>Specific Refractive Index Increment dn/dc </vt:lpstr>
      <vt:lpstr>Comparison of dn/dc values for Different  Polymer-Solvent Systems</vt:lpstr>
      <vt:lpstr>Wavelength Dependence of dn/dc</vt:lpstr>
      <vt:lpstr>Molar Mass Dependence of dn/dc</vt:lpstr>
      <vt:lpstr>Measuring dn/dc (off-line)</vt:lpstr>
      <vt:lpstr>Measuring dn/dc off-line</vt:lpstr>
      <vt:lpstr>Measuring dn/dc On-line Using SEC/RI</vt:lpstr>
      <vt:lpstr>Analog RI Detector Calibration</vt:lpstr>
      <vt:lpstr>Analog RI Detector Calibration Procedure</vt:lpstr>
      <vt:lpstr>Analog RI Detector Calibration using ASTRA</vt:lpstr>
      <vt:lpstr>Conclusions</vt:lpstr>
      <vt:lpstr>Lab Practical:</vt:lpstr>
      <vt:lpstr>Appendix</vt:lpstr>
      <vt:lpstr>Use of a UV Detector</vt:lpstr>
      <vt:lpstr>Concentration from a UV Detector</vt:lpstr>
      <vt:lpstr>SEC-MALS of BSA using UV detection </vt:lpstr>
      <vt:lpstr>Using an RI and a UV Detector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Dn/dc Determination, RI and UV Detectors</dc:title>
  <dc:creator>Ron Myers</dc:creator>
  <cp:lastModifiedBy>Sigrid Kuebler</cp:lastModifiedBy>
  <cp:revision>350</cp:revision>
  <cp:lastPrinted>1999-01-29T21:42:04Z</cp:lastPrinted>
  <dcterms:created xsi:type="dcterms:W3CDTF">1998-01-12T16:42:12Z</dcterms:created>
  <dcterms:modified xsi:type="dcterms:W3CDTF">2011-06-28T17:39:02Z</dcterms:modified>
</cp:coreProperties>
</file>